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312" r:id="rId4"/>
    <p:sldId id="328" r:id="rId5"/>
    <p:sldId id="314" r:id="rId6"/>
    <p:sldId id="329" r:id="rId7"/>
    <p:sldId id="313" r:id="rId8"/>
    <p:sldId id="305" r:id="rId9"/>
    <p:sldId id="323" r:id="rId10"/>
    <p:sldId id="265" r:id="rId11"/>
    <p:sldId id="317" r:id="rId12"/>
    <p:sldId id="336" r:id="rId13"/>
    <p:sldId id="335" r:id="rId14"/>
    <p:sldId id="330" r:id="rId15"/>
    <p:sldId id="307" r:id="rId16"/>
    <p:sldId id="310" r:id="rId17"/>
    <p:sldId id="266" r:id="rId18"/>
    <p:sldId id="269" r:id="rId19"/>
    <p:sldId id="324" r:id="rId20"/>
    <p:sldId id="271" r:id="rId21"/>
    <p:sldId id="272" r:id="rId22"/>
    <p:sldId id="273" r:id="rId23"/>
    <p:sldId id="274" r:id="rId24"/>
    <p:sldId id="275" r:id="rId25"/>
    <p:sldId id="276" r:id="rId26"/>
    <p:sldId id="331" r:id="rId27"/>
    <p:sldId id="278" r:id="rId28"/>
    <p:sldId id="327" r:id="rId29"/>
    <p:sldId id="279" r:id="rId30"/>
    <p:sldId id="280" r:id="rId31"/>
    <p:sldId id="281" r:id="rId32"/>
    <p:sldId id="325" r:id="rId33"/>
    <p:sldId id="326" r:id="rId34"/>
    <p:sldId id="333" r:id="rId35"/>
    <p:sldId id="283" r:id="rId36"/>
    <p:sldId id="284" r:id="rId37"/>
    <p:sldId id="285" r:id="rId38"/>
    <p:sldId id="286" r:id="rId39"/>
    <p:sldId id="287" r:id="rId40"/>
    <p:sldId id="288" r:id="rId41"/>
    <p:sldId id="291" r:id="rId42"/>
    <p:sldId id="289" r:id="rId43"/>
    <p:sldId id="290" r:id="rId44"/>
    <p:sldId id="292" r:id="rId45"/>
    <p:sldId id="332" r:id="rId46"/>
    <p:sldId id="293" r:id="rId47"/>
    <p:sldId id="294" r:id="rId48"/>
    <p:sldId id="334" r:id="rId49"/>
    <p:sldId id="267" r:id="rId50"/>
    <p:sldId id="296" r:id="rId51"/>
    <p:sldId id="297" r:id="rId52"/>
    <p:sldId id="318" r:id="rId53"/>
    <p:sldId id="319" r:id="rId54"/>
    <p:sldId id="337" r:id="rId55"/>
    <p:sldId id="338" r:id="rId56"/>
    <p:sldId id="33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0925" autoAdjust="0"/>
  </p:normalViewPr>
  <p:slideViewPr>
    <p:cSldViewPr>
      <p:cViewPr>
        <p:scale>
          <a:sx n="70" d="100"/>
          <a:sy n="70" d="100"/>
        </p:scale>
        <p:origin x="-786"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B487E-B796-4807-B1EF-483A6FE45489}" type="datetimeFigureOut">
              <a:rPr lang="en-US" smtClean="0"/>
              <a:t>2/10/2016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9A7A2-B93B-40AA-81CE-B72C9F12ACE9}" type="slidenum">
              <a:rPr lang="en-US" smtClean="0"/>
              <a:t>‹#›</a:t>
            </a:fld>
            <a:endParaRPr lang="en-US"/>
          </a:p>
        </p:txBody>
      </p:sp>
    </p:spTree>
    <p:extLst>
      <p:ext uri="{BB962C8B-B14F-4D97-AF65-F5344CB8AC3E}">
        <p14:creationId xmlns:p14="http://schemas.microsoft.com/office/powerpoint/2010/main" val="228346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9069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27</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31</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32</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 Single thesis statement</a:t>
            </a:r>
          </a:p>
          <a:p>
            <a:endParaRPr lang="en-US" dirty="0" smtClean="0"/>
          </a:p>
          <a:p>
            <a:r>
              <a:rPr lang="en-US" dirty="0" smtClean="0"/>
              <a:t>This</a:t>
            </a:r>
            <a:r>
              <a:rPr lang="en-US" baseline="0" dirty="0" smtClean="0"/>
              <a:t> thesis uses (boxes) WR and RP with consideration of relocation and (transition) costs by developing a systematic framework for electricity cost minimization</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10</a:t>
            </a:fld>
            <a:endParaRPr lang="en-US"/>
          </a:p>
        </p:txBody>
      </p:sp>
    </p:spTree>
    <p:extLst>
      <p:ext uri="{BB962C8B-B14F-4D97-AF65-F5344CB8AC3E}">
        <p14:creationId xmlns:p14="http://schemas.microsoft.com/office/powerpoint/2010/main" val="29804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15</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9827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6478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76F94E-B70A-4D20-A963-B2E77A6CA218}"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7025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1F2DE-2F4C-4971-9AC1-45C8A3C498E3}"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97343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FE54D-5DD5-4FD7-82B7-75176F543B9C}"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406205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9BC11-16FE-4F94-9427-2A6B053583E6}"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2382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918F36-C704-4A31-8A4F-C2851244FD34}"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78289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097C3-A00C-4000-A250-5F860E9A0AF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04872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748D5E-41BD-488F-B260-5BEECDA4CB36}" type="datetime1">
              <a:rPr lang="en-US" smtClean="0"/>
              <a:t>2/10/2016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86921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89DA6D-F0FC-4489-B281-41E53B5456AE}" type="datetime1">
              <a:rPr lang="en-US" smtClean="0"/>
              <a:t>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5680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C0269-D6FC-4CA1-BA34-F69AD430A7CF}" type="datetime1">
              <a:rPr lang="en-US" smtClean="0"/>
              <a:t>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5154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126116-53BC-471D-9E9A-53E3F17AFA6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2159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8A05A-BF96-4986-9924-B3541A347BDB}"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7708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59DB4-F73B-429C-9D90-B72CAF5C46CB}" type="datetime1">
              <a:rPr lang="en-US" smtClean="0"/>
              <a:t>2/10/2016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B92A-CB75-4E54-8293-CBC8A13B5AFB}" type="slidenum">
              <a:rPr lang="en-US" smtClean="0"/>
              <a:t>‹#›</a:t>
            </a:fld>
            <a:endParaRPr lang="en-US"/>
          </a:p>
        </p:txBody>
      </p:sp>
    </p:spTree>
    <p:extLst>
      <p:ext uri="{BB962C8B-B14F-4D97-AF65-F5344CB8AC3E}">
        <p14:creationId xmlns:p14="http://schemas.microsoft.com/office/powerpoint/2010/main" val="306187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740025"/>
            <a:ext cx="7772400" cy="1470025"/>
          </a:xfrm>
        </p:spPr>
        <p:txBody>
          <a:bodyPr/>
          <a:lstStyle/>
          <a:p>
            <a:r>
              <a:rPr lang="en-US" dirty="0"/>
              <a:t>Cutting Electricity Cost For Service Provider </a:t>
            </a:r>
            <a:r>
              <a:rPr lang="en-US" dirty="0" smtClean="0"/>
              <a:t>Networks</a:t>
            </a:r>
            <a:endParaRPr lang="en-US" dirty="0"/>
          </a:p>
        </p:txBody>
      </p:sp>
      <p:sp>
        <p:nvSpPr>
          <p:cNvPr id="3" name="Subtitle 2"/>
          <p:cNvSpPr>
            <a:spLocks noGrp="1"/>
          </p:cNvSpPr>
          <p:nvPr>
            <p:ph type="subTitle" idx="1"/>
          </p:nvPr>
        </p:nvSpPr>
        <p:spPr>
          <a:xfrm>
            <a:off x="1447800" y="4191000"/>
            <a:ext cx="6400800" cy="1752600"/>
          </a:xfrm>
        </p:spPr>
        <p:txBody>
          <a:bodyPr/>
          <a:lstStyle/>
          <a:p>
            <a:r>
              <a:rPr lang="en-US" dirty="0" smtClean="0"/>
              <a:t>Muhammad </a:t>
            </a:r>
            <a:r>
              <a:rPr lang="en-US" dirty="0" err="1" smtClean="0"/>
              <a:t>Saqib</a:t>
            </a:r>
            <a:r>
              <a:rPr lang="en-US" dirty="0" smtClean="0"/>
              <a:t> </a:t>
            </a:r>
            <a:r>
              <a:rPr lang="en-US" dirty="0" err="1" smtClean="0"/>
              <a:t>Ilyas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a:t>
            </a:fld>
            <a:endParaRPr lang="en-US"/>
          </a:p>
        </p:txBody>
      </p:sp>
      <p:sp>
        <p:nvSpPr>
          <p:cNvPr id="5" name="TextBox 4"/>
          <p:cNvSpPr txBox="1"/>
          <p:nvPr/>
        </p:nvSpPr>
        <p:spPr>
          <a:xfrm>
            <a:off x="152400" y="4419600"/>
            <a:ext cx="3188117" cy="2308324"/>
          </a:xfrm>
          <a:prstGeom prst="rect">
            <a:avLst/>
          </a:prstGeom>
          <a:noFill/>
        </p:spPr>
        <p:txBody>
          <a:bodyPr wrap="none" rtlCol="0">
            <a:spAutoFit/>
          </a:bodyPr>
          <a:lstStyle/>
          <a:p>
            <a:r>
              <a:rPr lang="en-US" sz="2400" dirty="0" smtClean="0">
                <a:solidFill>
                  <a:schemeClr val="accent6">
                    <a:lumMod val="50000"/>
                  </a:schemeClr>
                </a:solidFill>
              </a:rPr>
              <a:t>FDC</a:t>
            </a:r>
          </a:p>
          <a:p>
            <a:r>
              <a:rPr lang="en-US" sz="2400" dirty="0" err="1" smtClean="0"/>
              <a:t>Zartash</a:t>
            </a:r>
            <a:r>
              <a:rPr lang="en-US" sz="2400" dirty="0" smtClean="0"/>
              <a:t> Afzal </a:t>
            </a:r>
            <a:r>
              <a:rPr lang="en-US" sz="2400" dirty="0" err="1" smtClean="0"/>
              <a:t>Uzmi</a:t>
            </a:r>
            <a:endParaRPr lang="en-US" sz="2400" dirty="0" smtClean="0"/>
          </a:p>
          <a:p>
            <a:r>
              <a:rPr lang="en-US" sz="2400" dirty="0" smtClean="0"/>
              <a:t>Tariq Mahmood </a:t>
            </a:r>
            <a:r>
              <a:rPr lang="en-US" sz="2400" dirty="0" err="1" smtClean="0"/>
              <a:t>Jadoon</a:t>
            </a:r>
            <a:endParaRPr lang="en-US" sz="2400" dirty="0" smtClean="0"/>
          </a:p>
          <a:p>
            <a:r>
              <a:rPr lang="en-US" sz="2400" dirty="0" err="1" smtClean="0"/>
              <a:t>Ihsan</a:t>
            </a:r>
            <a:r>
              <a:rPr lang="en-US" sz="2400" dirty="0" smtClean="0"/>
              <a:t> Ayyub </a:t>
            </a:r>
            <a:r>
              <a:rPr lang="en-US" sz="2400" dirty="0" err="1" smtClean="0"/>
              <a:t>Qazi</a:t>
            </a:r>
            <a:endParaRPr lang="en-US" sz="2400" dirty="0" smtClean="0"/>
          </a:p>
          <a:p>
            <a:r>
              <a:rPr lang="en-US" sz="2400" dirty="0" smtClean="0"/>
              <a:t>Muhamad Fareed </a:t>
            </a:r>
            <a:r>
              <a:rPr lang="en-US" sz="2400" dirty="0" err="1" smtClean="0"/>
              <a:t>Zaffar</a:t>
            </a:r>
            <a:endParaRPr lang="en-US" sz="2400" dirty="0" smtClean="0"/>
          </a:p>
          <a:p>
            <a:r>
              <a:rPr lang="en-US" sz="2400" dirty="0" err="1" smtClean="0"/>
              <a:t>Aamir</a:t>
            </a:r>
            <a:r>
              <a:rPr lang="en-US" sz="2400" dirty="0" smtClean="0"/>
              <a:t> </a:t>
            </a:r>
            <a:r>
              <a:rPr lang="en-US" sz="2400" dirty="0" err="1" smtClean="0"/>
              <a:t>Qayyum</a:t>
            </a:r>
            <a:endParaRPr lang="en-US" sz="2400" dirty="0"/>
          </a:p>
        </p:txBody>
      </p:sp>
      <p:pic>
        <p:nvPicPr>
          <p:cNvPr id="6" name="Picture 2" descr="http://www.rubinet.org/uploads/Projects/bull.jpg"/>
          <p:cNvPicPr>
            <a:picLocks noChangeAspect="1" noChangeArrowheads="1"/>
          </p:cNvPicPr>
          <p:nvPr/>
        </p:nvPicPr>
        <p:blipFill>
          <a:blip r:embed="rId2" cstate="print"/>
          <a:srcRect/>
          <a:stretch>
            <a:fillRect/>
          </a:stretch>
        </p:blipFill>
        <p:spPr bwMode="auto">
          <a:xfrm>
            <a:off x="6306403" y="0"/>
            <a:ext cx="2819400" cy="2612572"/>
          </a:xfrm>
          <a:prstGeom prst="rect">
            <a:avLst/>
          </a:prstGeom>
          <a:noFill/>
        </p:spPr>
      </p:pic>
      <p:pic>
        <p:nvPicPr>
          <p:cNvPr id="7" name="Picture 2" descr="http://seventy2minutes.com/blog/wp-content/uploads/2012/12/@-pressureU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52" y="179696"/>
            <a:ext cx="3528363" cy="220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997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Thesis</a:t>
            </a:r>
            <a:endParaRPr lang="en-US" dirty="0"/>
          </a:p>
        </p:txBody>
      </p:sp>
      <p:sp>
        <p:nvSpPr>
          <p:cNvPr id="3" name="Content Placeholder 2"/>
          <p:cNvSpPr>
            <a:spLocks noGrp="1"/>
          </p:cNvSpPr>
          <p:nvPr>
            <p:ph idx="1"/>
          </p:nvPr>
        </p:nvSpPr>
        <p:spPr>
          <a:xfrm>
            <a:off x="457200" y="1600201"/>
            <a:ext cx="8229600" cy="2286000"/>
          </a:xfrm>
          <a:ln>
            <a:solidFill>
              <a:schemeClr val="tx1"/>
            </a:solidFill>
          </a:ln>
        </p:spPr>
        <p:txBody>
          <a:bodyPr>
            <a:noAutofit/>
          </a:bodyPr>
          <a:lstStyle/>
          <a:p>
            <a:pPr marL="0" indent="0" algn="ctr">
              <a:buNone/>
            </a:pPr>
            <a:r>
              <a:rPr lang="en-US" sz="2400" dirty="0" smtClean="0"/>
              <a:t>Towards systematic </a:t>
            </a:r>
            <a:r>
              <a:rPr lang="en-US" sz="2400" dirty="0" smtClean="0">
                <a:solidFill>
                  <a:schemeClr val="accent6">
                    <a:lumMod val="75000"/>
                  </a:schemeClr>
                </a:solidFill>
              </a:rPr>
              <a:t>minimization</a:t>
            </a:r>
            <a:r>
              <a:rPr lang="en-US" sz="2400" dirty="0" smtClean="0"/>
              <a:t> of network electricity cost </a:t>
            </a:r>
          </a:p>
          <a:p>
            <a:pPr marL="0" indent="0" algn="ctr">
              <a:buNone/>
            </a:pPr>
            <a:endParaRPr lang="en-US" sz="2400" dirty="0" smtClean="0"/>
          </a:p>
          <a:p>
            <a:pPr marL="0" indent="0" algn="ctr">
              <a:buNone/>
            </a:pPr>
            <a:r>
              <a:rPr lang="en-US" sz="2400" dirty="0" smtClean="0"/>
              <a:t>using </a:t>
            </a:r>
            <a:r>
              <a:rPr lang="en-US" sz="2400" dirty="0" smtClean="0">
                <a:solidFill>
                  <a:schemeClr val="accent2">
                    <a:lumMod val="75000"/>
                  </a:schemeClr>
                </a:solidFill>
              </a:rPr>
              <a:t>Workload Relocation (WR)</a:t>
            </a:r>
            <a:r>
              <a:rPr lang="en-US" sz="2400" dirty="0" smtClean="0"/>
              <a:t> and </a:t>
            </a:r>
            <a:r>
              <a:rPr lang="en-US" sz="2400" dirty="0" smtClean="0">
                <a:solidFill>
                  <a:schemeClr val="accent4">
                    <a:lumMod val="75000"/>
                  </a:schemeClr>
                </a:solidFill>
              </a:rPr>
              <a:t>Resource Pruning (RP)</a:t>
            </a:r>
          </a:p>
          <a:p>
            <a:pPr marL="0" indent="0" algn="ctr">
              <a:buNone/>
            </a:pPr>
            <a:endParaRPr lang="en-US" sz="2400" dirty="0" smtClean="0"/>
          </a:p>
          <a:p>
            <a:pPr marL="0" indent="0" algn="ctr">
              <a:buNone/>
            </a:pPr>
            <a:r>
              <a:rPr lang="en-US" sz="2400" dirty="0" smtClean="0"/>
              <a:t>while considering </a:t>
            </a:r>
            <a:r>
              <a:rPr lang="en-US" sz="2400" dirty="0" smtClean="0">
                <a:solidFill>
                  <a:schemeClr val="accent1"/>
                </a:solidFill>
              </a:rPr>
              <a:t>transition costs</a:t>
            </a:r>
            <a:endParaRPr lang="en-US" sz="2400"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10</a:t>
            </a:fld>
            <a:endParaRPr lang="en-US"/>
          </a:p>
        </p:txBody>
      </p:sp>
    </p:spTree>
    <p:extLst>
      <p:ext uri="{BB962C8B-B14F-4D97-AF65-F5344CB8AC3E}">
        <p14:creationId xmlns:p14="http://schemas.microsoft.com/office/powerpoint/2010/main" val="406029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Optimal state trajectory formulation [1]</a:t>
            </a:r>
            <a:endParaRPr lang="en-US" dirty="0" smtClean="0">
              <a:solidFill>
                <a:srgbClr val="00B050"/>
              </a:solidFill>
            </a:endParaRPr>
          </a:p>
          <a:p>
            <a:r>
              <a:rPr lang="en-US" dirty="0" smtClean="0"/>
              <a:t>Considered transition costs [1]</a:t>
            </a:r>
          </a:p>
          <a:p>
            <a:r>
              <a:rPr lang="en-US" dirty="0" smtClean="0"/>
              <a:t>Evaluation of cost savings under various scenarios using real traces [1]</a:t>
            </a:r>
          </a:p>
          <a:p>
            <a:r>
              <a:rPr lang="en-US" dirty="0" smtClean="0"/>
              <a:t>Evaluated impact of prediction accuracy on savings [1]</a:t>
            </a:r>
          </a:p>
          <a:p>
            <a:endParaRPr lang="en-US" dirty="0"/>
          </a:p>
          <a:p>
            <a:pPr marL="0" indent="0" algn="ctr">
              <a:buNone/>
            </a:pPr>
            <a:r>
              <a:rPr lang="en-US" dirty="0" smtClean="0">
                <a:solidFill>
                  <a:srgbClr val="00B050"/>
                </a:solidFill>
              </a:rPr>
              <a:t>[1] “RED-BL</a:t>
            </a:r>
            <a:r>
              <a:rPr lang="en-US" dirty="0">
                <a:solidFill>
                  <a:srgbClr val="00B050"/>
                </a:solidFill>
              </a:rPr>
              <a:t>: Energy Solution for Loading Data </a:t>
            </a:r>
            <a:r>
              <a:rPr lang="en-US" dirty="0" smtClean="0">
                <a:solidFill>
                  <a:srgbClr val="00B050"/>
                </a:solidFill>
              </a:rPr>
              <a:t>Centers”, </a:t>
            </a:r>
            <a:r>
              <a:rPr lang="en-US" dirty="0" err="1" smtClean="0">
                <a:solidFill>
                  <a:srgbClr val="00B050"/>
                </a:solidFill>
              </a:rPr>
              <a:t>Infocom</a:t>
            </a:r>
            <a:r>
              <a:rPr lang="en-US" dirty="0" smtClean="0">
                <a:solidFill>
                  <a:srgbClr val="00B050"/>
                </a:solidFill>
              </a:rPr>
              <a:t> </a:t>
            </a:r>
            <a:r>
              <a:rPr lang="en-US" dirty="0">
                <a:solidFill>
                  <a:srgbClr val="00B050"/>
                </a:solidFill>
              </a:rPr>
              <a:t>2013 </a:t>
            </a:r>
            <a:r>
              <a:rPr lang="en-US" dirty="0" smtClean="0">
                <a:solidFill>
                  <a:srgbClr val="00B050"/>
                </a:solidFill>
              </a:rPr>
              <a:t>mini-conference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11</a:t>
            </a:fld>
            <a:endParaRPr lang="en-US"/>
          </a:p>
        </p:txBody>
      </p:sp>
    </p:spTree>
    <p:extLst>
      <p:ext uri="{BB962C8B-B14F-4D97-AF65-F5344CB8AC3E}">
        <p14:creationId xmlns:p14="http://schemas.microsoft.com/office/powerpoint/2010/main" val="444481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Evaluation of RED-BL with: </a:t>
            </a:r>
          </a:p>
          <a:p>
            <a:pPr lvl="1"/>
            <a:r>
              <a:rPr lang="en-US" dirty="0" smtClean="0"/>
              <a:t>Partial data center shutdown [2]</a:t>
            </a:r>
          </a:p>
          <a:p>
            <a:pPr lvl="1"/>
            <a:r>
              <a:rPr lang="en-US" dirty="0" smtClean="0"/>
              <a:t>Sleep modes [2]</a:t>
            </a:r>
          </a:p>
          <a:p>
            <a:r>
              <a:rPr lang="en-US" dirty="0" smtClean="0"/>
              <a:t>Sliding window re-optimization [2]</a:t>
            </a:r>
          </a:p>
          <a:p>
            <a:r>
              <a:rPr lang="en-US" dirty="0" smtClean="0"/>
              <a:t>Granular deactivation of data center equipment [2]</a:t>
            </a:r>
          </a:p>
          <a:p>
            <a:r>
              <a:rPr lang="en-US" dirty="0" smtClean="0"/>
              <a:t>Showed that RED-BL (for data centers) is the NP-Complete unit commit problem [2]</a:t>
            </a:r>
          </a:p>
          <a:p>
            <a:endParaRPr lang="en-US" dirty="0" smtClean="0"/>
          </a:p>
          <a:p>
            <a:pPr marL="0" indent="0">
              <a:buNone/>
            </a:pPr>
            <a:r>
              <a:rPr lang="en-US" sz="2800" dirty="0" smtClean="0">
                <a:solidFill>
                  <a:srgbClr val="00B050"/>
                </a:solidFill>
              </a:rPr>
              <a:t>[2] “RED-BL: Evaluating Dynamic Right Sizing for Data Center Networks”, Elsevier Computer Networks, 2014</a:t>
            </a:r>
            <a:endParaRPr lang="en-US" dirty="0">
              <a:solidFill>
                <a:srgbClr val="00B05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12</a:t>
            </a:fld>
            <a:endParaRPr lang="en-US"/>
          </a:p>
        </p:txBody>
      </p:sp>
    </p:spTree>
    <p:extLst>
      <p:ext uri="{BB962C8B-B14F-4D97-AF65-F5344CB8AC3E}">
        <p14:creationId xmlns:p14="http://schemas.microsoft.com/office/powerpoint/2010/main" val="3047032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Application of state trajectory optimization to cellular networks [2, 3]</a:t>
            </a:r>
          </a:p>
          <a:p>
            <a:r>
              <a:rPr lang="en-US" dirty="0" smtClean="0"/>
              <a:t>Showed that RED-BL for cellular networks is NP-Hard [4]</a:t>
            </a:r>
          </a:p>
          <a:p>
            <a:r>
              <a:rPr lang="en-US" dirty="0" smtClean="0"/>
              <a:t>Evaluated RED-BL using traces from a live network [3, 4]</a:t>
            </a:r>
          </a:p>
          <a:p>
            <a:endParaRPr lang="en-US" dirty="0" smtClean="0"/>
          </a:p>
          <a:p>
            <a:pPr marL="0" indent="0">
              <a:buNone/>
            </a:pPr>
            <a:r>
              <a:rPr lang="en-US" dirty="0" smtClean="0">
                <a:solidFill>
                  <a:srgbClr val="00B050"/>
                </a:solidFill>
              </a:rPr>
              <a:t>[3] “Electricity Cost Efficient Workload Mapping”, IEEE INFOCOM 2013 Computer Communications Workshop</a:t>
            </a:r>
          </a:p>
          <a:p>
            <a:pPr marL="0" indent="0">
              <a:buNone/>
            </a:pPr>
            <a:r>
              <a:rPr lang="en-US" dirty="0" smtClean="0">
                <a:solidFill>
                  <a:srgbClr val="00B050"/>
                </a:solidFill>
              </a:rPr>
              <a:t>[4] “Low-Carb: Reducing Energy Consumption in Operational Cellular Networks” IEEE GLOBECOM 2013</a:t>
            </a:r>
          </a:p>
          <a:p>
            <a:pPr marL="0" indent="0">
              <a:buNone/>
            </a:pP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13</a:t>
            </a:fld>
            <a:endParaRPr lang="en-US"/>
          </a:p>
        </p:txBody>
      </p:sp>
    </p:spTree>
    <p:extLst>
      <p:ext uri="{BB962C8B-B14F-4D97-AF65-F5344CB8AC3E}">
        <p14:creationId xmlns:p14="http://schemas.microsoft.com/office/powerpoint/2010/main" val="1692046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b="1" dirty="0" smtClean="0">
                <a:solidFill>
                  <a:srgbClr val="FF0000"/>
                </a:solidFill>
              </a:rPr>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14</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I : Background</a:t>
            </a:r>
            <a:endParaRPr lang="en-US" dirty="0"/>
          </a:p>
        </p:txBody>
      </p:sp>
      <p:sp>
        <p:nvSpPr>
          <p:cNvPr id="3" name="Content Placeholder 2"/>
          <p:cNvSpPr>
            <a:spLocks noGrp="1"/>
          </p:cNvSpPr>
          <p:nvPr>
            <p:ph idx="1"/>
          </p:nvPr>
        </p:nvSpPr>
        <p:spPr/>
        <p:txBody>
          <a:bodyPr>
            <a:normAutofit/>
          </a:bodyPr>
          <a:lstStyle/>
          <a:p>
            <a:r>
              <a:rPr lang="en-US" dirty="0" smtClean="0"/>
              <a:t>Data center operator</a:t>
            </a:r>
          </a:p>
          <a:p>
            <a:pPr lvl="1"/>
            <a:r>
              <a:rPr lang="en-US" dirty="0" smtClean="0"/>
              <a:t>Geographically distributed data centers</a:t>
            </a:r>
          </a:p>
          <a:p>
            <a:r>
              <a:rPr lang="en-US" dirty="0" smtClean="0"/>
              <a:t>Data center equipment</a:t>
            </a:r>
          </a:p>
          <a:p>
            <a:endParaRPr lang="en-US" dirty="0"/>
          </a:p>
          <a:p>
            <a:endParaRPr lang="en-US" dirty="0" smtClean="0"/>
          </a:p>
          <a:p>
            <a:endParaRPr lang="en-US" dirty="0"/>
          </a:p>
          <a:p>
            <a:r>
              <a:rPr lang="en-US" dirty="0" smtClean="0"/>
              <a:t>Power drawn is affine function of workload</a:t>
            </a:r>
          </a:p>
        </p:txBody>
      </p:sp>
      <p:graphicFrame>
        <p:nvGraphicFramePr>
          <p:cNvPr id="4" name="Table 3"/>
          <p:cNvGraphicFramePr>
            <a:graphicFrameLocks noGrp="1"/>
          </p:cNvGraphicFramePr>
          <p:nvPr>
            <p:extLst>
              <p:ext uri="{D42A27DB-BD31-4B8C-83A1-F6EECF244321}">
                <p14:modId xmlns:p14="http://schemas.microsoft.com/office/powerpoint/2010/main" val="2224813538"/>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6E32B92A-CB75-4E54-8293-CBC8A13B5AFB}" type="slidenum">
              <a:rPr lang="en-US" smtClean="0"/>
              <a:t>15</a:t>
            </a:fld>
            <a:endParaRPr lang="en-US"/>
          </a:p>
        </p:txBody>
      </p:sp>
      <p:pic>
        <p:nvPicPr>
          <p:cNvPr id="10242" name="Picture 2" descr="http://www04.abb.com/global/seitp/seitp202.nsf/0/0ffffa780112efe7c1257dfd0045337a/$file/DataCenter_5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24000"/>
            <a:ext cx="4838700" cy="2343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14400" y="6248400"/>
            <a:ext cx="2860911" cy="369332"/>
          </a:xfrm>
          <a:prstGeom prst="rect">
            <a:avLst/>
          </a:prstGeom>
          <a:noFill/>
        </p:spPr>
        <p:txBody>
          <a:bodyPr wrap="none" rtlCol="0">
            <a:spAutoFit/>
          </a:bodyPr>
          <a:lstStyle/>
          <a:p>
            <a:r>
              <a:rPr lang="en-US" dirty="0"/>
              <a:t>Source: http://bit.ly/1mrIi7o</a:t>
            </a:r>
          </a:p>
        </p:txBody>
      </p:sp>
      <p:sp>
        <p:nvSpPr>
          <p:cNvPr id="8" name="TextBox 7"/>
          <p:cNvSpPr txBox="1"/>
          <p:nvPr/>
        </p:nvSpPr>
        <p:spPr>
          <a:xfrm>
            <a:off x="2209800" y="5710535"/>
            <a:ext cx="5026889" cy="461665"/>
          </a:xfrm>
          <a:prstGeom prst="rect">
            <a:avLst/>
          </a:prstGeom>
          <a:solidFill>
            <a:schemeClr val="bg2">
              <a:lumMod val="75000"/>
            </a:schemeClr>
          </a:solidFill>
        </p:spPr>
        <p:txBody>
          <a:bodyPr wrap="none" rtlCol="0">
            <a:spAutoFit/>
          </a:bodyPr>
          <a:lstStyle/>
          <a:p>
            <a:r>
              <a:rPr lang="en-US" sz="2400" dirty="0" smtClean="0">
                <a:solidFill>
                  <a:schemeClr val="accent5">
                    <a:lumMod val="50000"/>
                  </a:schemeClr>
                </a:solidFill>
              </a:rPr>
              <a:t>Let’s recap how we can use WR and RP</a:t>
            </a:r>
            <a:endParaRPr lang="en-US" sz="2400" dirty="0">
              <a:solidFill>
                <a:schemeClr val="accent5">
                  <a:lumMod val="50000"/>
                </a:schemeClr>
              </a:solidFill>
            </a:endParaRPr>
          </a:p>
        </p:txBody>
      </p:sp>
    </p:spTree>
    <p:extLst>
      <p:ext uri="{BB962C8B-B14F-4D97-AF65-F5344CB8AC3E}">
        <p14:creationId xmlns:p14="http://schemas.microsoft.com/office/powerpoint/2010/main" val="38472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Model</a:t>
            </a:r>
            <a:endParaRPr lang="en-US" dirty="0"/>
          </a:p>
        </p:txBody>
      </p:sp>
      <p:sp>
        <p:nvSpPr>
          <p:cNvPr id="4" name="Oval 3"/>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7" name="Rounded Rectangle 6"/>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0" name="Oval 9"/>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13" name="Oval 12"/>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4" name="Oval 13"/>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23" name="TextBox 22"/>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25" name="Chord 24"/>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ord 25"/>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7" idx="3"/>
            <a:endCxn id="11" idx="1"/>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15" idx="1"/>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32" name="TextBox 31"/>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33" name="TextBox 32"/>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34" name="Rounded Rectangular Callout 33"/>
          <p:cNvSpPr/>
          <p:nvPr/>
        </p:nvSpPr>
        <p:spPr>
          <a:xfrm>
            <a:off x="357848" y="3810000"/>
            <a:ext cx="1604197" cy="318655"/>
          </a:xfrm>
          <a:prstGeom prst="wedgeRoundRectCallout">
            <a:avLst>
              <a:gd name="adj1" fmla="val 40486"/>
              <a:gd name="adj2" fmla="val -1961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35" name="TextBox 34"/>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36" name="TextBox 35"/>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7" name="TextBox 36"/>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8" name="Rounded Rectangular Callout 37"/>
          <p:cNvSpPr/>
          <p:nvPr/>
        </p:nvSpPr>
        <p:spPr>
          <a:xfrm>
            <a:off x="2718604" y="3761510"/>
            <a:ext cx="1452952" cy="277090"/>
          </a:xfrm>
          <a:prstGeom prst="wedgeRoundRectCallout">
            <a:avLst>
              <a:gd name="adj1" fmla="val -47532"/>
              <a:gd name="adj2" fmla="val -230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a:t>
            </a:r>
            <a:endParaRPr lang="en-US" dirty="0"/>
          </a:p>
        </p:txBody>
      </p:sp>
      <p:sp>
        <p:nvSpPr>
          <p:cNvPr id="39" name="Rounded Rectangular Callout 38"/>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40" name="Rounded Rectangular Callout 39"/>
          <p:cNvSpPr/>
          <p:nvPr/>
        </p:nvSpPr>
        <p:spPr>
          <a:xfrm>
            <a:off x="5791200" y="838200"/>
            <a:ext cx="1426291" cy="581890"/>
          </a:xfrm>
          <a:prstGeom prst="wedgeRoundRectCallout">
            <a:avLst>
              <a:gd name="adj1" fmla="val -94658"/>
              <a:gd name="adj2" fmla="val 154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41" name="TextBox 40"/>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Rounded Rectangular Callout 42"/>
          <p:cNvSpPr/>
          <p:nvPr/>
        </p:nvSpPr>
        <p:spPr>
          <a:xfrm>
            <a:off x="2388209" y="3477492"/>
            <a:ext cx="1646926" cy="304800"/>
          </a:xfrm>
          <a:prstGeom prst="wedgeRoundRectCallout">
            <a:avLst>
              <a:gd name="adj1" fmla="val 14499"/>
              <a:gd name="adj2" fmla="val -3602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a:t>
            </a:r>
            <a:endParaRPr lang="en-US" dirty="0"/>
          </a:p>
        </p:txBody>
      </p:sp>
      <p:sp>
        <p:nvSpPr>
          <p:cNvPr id="44" name="TextBox 43"/>
          <p:cNvSpPr txBox="1"/>
          <p:nvPr/>
        </p:nvSpPr>
        <p:spPr>
          <a:xfrm>
            <a:off x="2544369" y="3505200"/>
            <a:ext cx="4466031" cy="461665"/>
          </a:xfrm>
          <a:prstGeom prst="rect">
            <a:avLst/>
          </a:prstGeom>
          <a:solidFill>
            <a:schemeClr val="accent3">
              <a:lumMod val="40000"/>
              <a:lumOff val="60000"/>
            </a:schemeClr>
          </a:solidFill>
        </p:spPr>
        <p:txBody>
          <a:bodyPr wrap="none" rtlCol="0">
            <a:spAutoFit/>
          </a:bodyPr>
          <a:lstStyle/>
          <a:p>
            <a:r>
              <a:rPr lang="en-US" sz="2400" dirty="0" smtClean="0"/>
              <a:t>Optimal State Trajectory Problem</a:t>
            </a:r>
            <a:endParaRPr lang="en-US" sz="2400" dirty="0"/>
          </a:p>
        </p:txBody>
      </p:sp>
      <p:sp>
        <p:nvSpPr>
          <p:cNvPr id="45" name="TextBox 44"/>
          <p:cNvSpPr txBox="1"/>
          <p:nvPr/>
        </p:nvSpPr>
        <p:spPr>
          <a:xfrm>
            <a:off x="4905018" y="3897822"/>
            <a:ext cx="3867341" cy="461665"/>
          </a:xfrm>
          <a:prstGeom prst="rect">
            <a:avLst/>
          </a:prstGeom>
          <a:solidFill>
            <a:schemeClr val="accent6">
              <a:lumMod val="40000"/>
              <a:lumOff val="60000"/>
            </a:schemeClr>
          </a:solidFill>
        </p:spPr>
        <p:txBody>
          <a:bodyPr wrap="none" rtlCol="0">
            <a:spAutoFit/>
          </a:bodyPr>
          <a:lstStyle/>
          <a:p>
            <a:r>
              <a:rPr lang="en-US" sz="2400" dirty="0" smtClean="0"/>
              <a:t>Might not be globally optimal</a:t>
            </a:r>
            <a:endParaRPr lang="en-US" sz="2400" dirty="0"/>
          </a:p>
        </p:txBody>
      </p:sp>
      <p:sp>
        <p:nvSpPr>
          <p:cNvPr id="46" name="Oval 45"/>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8" name="Oval 47"/>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9" name="Rounded Rectangle 48"/>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1" name="Oval 50"/>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51"/>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3" name="Rounded Rectangle 52"/>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5" name="Oval 54"/>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7" name="Rounded Rectangle 56"/>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49" idx="3"/>
            <a:endCxn id="53" idx="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3"/>
            <a:endCxn id="57" idx="1"/>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67" name="TextBox 66"/>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8" name="TextBox 67"/>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9" name="TextBox 68"/>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70" name="TextBox 69"/>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71" name="TextBox 70"/>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72" name="TextBox 71"/>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73" name="TextBox 72"/>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75" name="Rounded Rectangular Callout 74"/>
          <p:cNvSpPr/>
          <p:nvPr/>
        </p:nvSpPr>
        <p:spPr>
          <a:xfrm>
            <a:off x="6670747"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16" name="TextBox 15"/>
          <p:cNvSpPr txBox="1"/>
          <p:nvPr/>
        </p:nvSpPr>
        <p:spPr>
          <a:xfrm>
            <a:off x="1447800" y="4114800"/>
            <a:ext cx="6887463" cy="461665"/>
          </a:xfrm>
          <a:prstGeom prst="rect">
            <a:avLst/>
          </a:prstGeom>
          <a:noFill/>
        </p:spPr>
        <p:txBody>
          <a:bodyPr wrap="none" rtlCol="0">
            <a:spAutoFit/>
          </a:bodyPr>
          <a:lstStyle/>
          <a:p>
            <a:r>
              <a:rPr lang="en-US" sz="2400" dirty="0" smtClean="0">
                <a:solidFill>
                  <a:srgbClr val="00B050"/>
                </a:solidFill>
              </a:rPr>
              <a:t>Relocate Energy Demand to </a:t>
            </a:r>
            <a:r>
              <a:rPr lang="en-US" sz="2400" b="1" i="1" dirty="0" smtClean="0">
                <a:solidFill>
                  <a:srgbClr val="00B050"/>
                </a:solidFill>
              </a:rPr>
              <a:t>Better</a:t>
            </a:r>
            <a:r>
              <a:rPr lang="en-US" sz="2400" dirty="0" smtClean="0">
                <a:solidFill>
                  <a:srgbClr val="00B050"/>
                </a:solidFill>
              </a:rPr>
              <a:t> Locations (RED-BL)</a:t>
            </a:r>
            <a:endParaRPr lang="en-US" sz="2400" dirty="0">
              <a:solidFill>
                <a:srgbClr val="FF0000"/>
              </a:solidFill>
            </a:endParaRPr>
          </a:p>
        </p:txBody>
      </p:sp>
      <p:sp>
        <p:nvSpPr>
          <p:cNvPr id="18" name="TextBox 17"/>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76" name="TextBox 75"/>
          <p:cNvSpPr txBox="1"/>
          <p:nvPr/>
        </p:nvSpPr>
        <p:spPr>
          <a:xfrm>
            <a:off x="5257800" y="3505200"/>
            <a:ext cx="1825821" cy="461665"/>
          </a:xfrm>
          <a:prstGeom prst="rect">
            <a:avLst/>
          </a:prstGeom>
          <a:noFill/>
        </p:spPr>
        <p:txBody>
          <a:bodyPr wrap="none" rtlCol="0">
            <a:spAutoFit/>
          </a:bodyPr>
          <a:lstStyle/>
          <a:p>
            <a:r>
              <a:rPr lang="en-US" sz="2400" dirty="0" smtClean="0">
                <a:solidFill>
                  <a:srgbClr val="FF0000"/>
                </a:solidFill>
              </a:rPr>
              <a:t>Total cost: 46</a:t>
            </a:r>
            <a:endParaRPr lang="en-US" sz="2400" dirty="0">
              <a:solidFill>
                <a:srgbClr val="FF0000"/>
              </a:solidFill>
            </a:endParaRPr>
          </a:p>
        </p:txBody>
      </p:sp>
      <p:sp>
        <p:nvSpPr>
          <p:cNvPr id="20" name="Slide Number Placeholder 19"/>
          <p:cNvSpPr>
            <a:spLocks noGrp="1"/>
          </p:cNvSpPr>
          <p:nvPr>
            <p:ph type="sldNum" sz="quarter" idx="12"/>
          </p:nvPr>
        </p:nvSpPr>
        <p:spPr/>
        <p:txBody>
          <a:bodyPr/>
          <a:lstStyle/>
          <a:p>
            <a:fld id="{6E32B92A-CB75-4E54-8293-CBC8A13B5AFB}" type="slidenum">
              <a:rPr lang="en-US" smtClean="0"/>
              <a:t>16</a:t>
            </a:fld>
            <a:endParaRPr lang="en-US"/>
          </a:p>
        </p:txBody>
      </p:sp>
      <p:sp>
        <p:nvSpPr>
          <p:cNvPr id="29" name="TextBox 28"/>
          <p:cNvSpPr txBox="1"/>
          <p:nvPr/>
        </p:nvSpPr>
        <p:spPr>
          <a:xfrm>
            <a:off x="323042" y="3429000"/>
            <a:ext cx="4325158" cy="369332"/>
          </a:xfrm>
          <a:prstGeom prst="rect">
            <a:avLst/>
          </a:prstGeom>
          <a:solidFill>
            <a:schemeClr val="bg2">
              <a:lumMod val="90000"/>
            </a:schemeClr>
          </a:solidFill>
        </p:spPr>
        <p:txBody>
          <a:bodyPr wrap="none" rtlCol="0">
            <a:spAutoFit/>
          </a:bodyPr>
          <a:lstStyle/>
          <a:p>
            <a:r>
              <a:rPr lang="en-US" dirty="0" smtClean="0"/>
              <a:t>Electricity price driven workload assignment</a:t>
            </a:r>
            <a:endParaRPr lang="en-US" dirty="0"/>
          </a:p>
        </p:txBody>
      </p:sp>
      <p:sp>
        <p:nvSpPr>
          <p:cNvPr id="63" name="TextBox 62"/>
          <p:cNvSpPr txBox="1"/>
          <p:nvPr/>
        </p:nvSpPr>
        <p:spPr>
          <a:xfrm>
            <a:off x="946516" y="4202668"/>
            <a:ext cx="3789435" cy="369332"/>
          </a:xfrm>
          <a:prstGeom prst="rect">
            <a:avLst/>
          </a:prstGeom>
          <a:solidFill>
            <a:schemeClr val="bg2">
              <a:lumMod val="90000"/>
            </a:schemeClr>
          </a:solidFill>
        </p:spPr>
        <p:txBody>
          <a:bodyPr wrap="none" rtlCol="0">
            <a:spAutoFit/>
          </a:bodyPr>
          <a:lstStyle/>
          <a:p>
            <a:r>
              <a:rPr lang="en-US" dirty="0" smtClean="0"/>
              <a:t>Sum of all data centers’ electricity cost</a:t>
            </a:r>
            <a:endParaRPr lang="en-US" dirty="0"/>
          </a:p>
        </p:txBody>
      </p:sp>
      <p:sp>
        <p:nvSpPr>
          <p:cNvPr id="77" name="TextBox 76"/>
          <p:cNvSpPr txBox="1"/>
          <p:nvPr/>
        </p:nvSpPr>
        <p:spPr>
          <a:xfrm>
            <a:off x="1024294" y="3836838"/>
            <a:ext cx="2059475" cy="461665"/>
          </a:xfrm>
          <a:prstGeom prst="rect">
            <a:avLst/>
          </a:prstGeom>
          <a:solidFill>
            <a:schemeClr val="accent6">
              <a:lumMod val="40000"/>
              <a:lumOff val="60000"/>
            </a:schemeClr>
          </a:solidFill>
        </p:spPr>
        <p:txBody>
          <a:bodyPr wrap="none" rtlCol="0">
            <a:spAutoFit/>
          </a:bodyPr>
          <a:lstStyle/>
          <a:p>
            <a:r>
              <a:rPr lang="en-US" sz="2400" dirty="0" smtClean="0"/>
              <a:t>Locally optimal</a:t>
            </a:r>
            <a:endParaRPr lang="en-US" sz="2400" dirty="0"/>
          </a:p>
        </p:txBody>
      </p:sp>
      <p:sp>
        <p:nvSpPr>
          <p:cNvPr id="64" name="TextBox 63"/>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3" name="Rounded Rectangular Callout 2"/>
          <p:cNvSpPr/>
          <p:nvPr/>
        </p:nvSpPr>
        <p:spPr>
          <a:xfrm>
            <a:off x="357848"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27" name="Rounded Rectangular Callout 26"/>
          <p:cNvSpPr/>
          <p:nvPr/>
        </p:nvSpPr>
        <p:spPr>
          <a:xfrm>
            <a:off x="2445693" y="3976253"/>
            <a:ext cx="2849018" cy="651163"/>
          </a:xfrm>
          <a:prstGeom prst="wedgeRoundRectCallout">
            <a:avLst>
              <a:gd name="adj1" fmla="val -14954"/>
              <a:gd name="adj2" fmla="val 133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costs lower than local optimal scheme</a:t>
            </a:r>
            <a:endParaRPr lang="en-US" dirty="0"/>
          </a:p>
        </p:txBody>
      </p:sp>
      <p:sp>
        <p:nvSpPr>
          <p:cNvPr id="74" name="Rounded Rectangular Callout 73"/>
          <p:cNvSpPr/>
          <p:nvPr/>
        </p:nvSpPr>
        <p:spPr>
          <a:xfrm>
            <a:off x="3622747" y="3581400"/>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65" name="Rounded Rectangular Callout 64"/>
          <p:cNvSpPr/>
          <p:nvPr/>
        </p:nvSpPr>
        <p:spPr>
          <a:xfrm>
            <a:off x="5908753" y="4052455"/>
            <a:ext cx="1981200" cy="457200"/>
          </a:xfrm>
          <a:prstGeom prst="wedgeRoundRectCallout">
            <a:avLst>
              <a:gd name="adj1" fmla="val -30477"/>
              <a:gd name="adj2" fmla="val 1908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Tree>
    <p:extLst>
      <p:ext uri="{BB962C8B-B14F-4D97-AF65-F5344CB8AC3E}">
        <p14:creationId xmlns:p14="http://schemas.microsoft.com/office/powerpoint/2010/main" val="37793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77"/>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3"/>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74"/>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75"/>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6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6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6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7"/>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27"/>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1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8"/>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76"/>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64"/>
                                        </p:tgtEl>
                                        <p:attrNameLst>
                                          <p:attrName>style.visibility</p:attrName>
                                        </p:attrNameLst>
                                      </p:cBhvr>
                                      <p:to>
                                        <p:strVal val="hidden"/>
                                      </p:to>
                                    </p:set>
                                  </p:childTnLst>
                                </p:cTn>
                              </p:par>
                              <p:par>
                                <p:cTn id="203" presetID="1" presetClass="entr" presetSubtype="0" fill="hold" grpId="0" nodeType="withEffect">
                                  <p:stCondLst>
                                    <p:cond delay="0"/>
                                  </p:stCondLst>
                                  <p:childTnLst>
                                    <p:set>
                                      <p:cBhvr>
                                        <p:cTn id="204" dur="1" fill="hold">
                                          <p:stCondLst>
                                            <p:cond delay="0"/>
                                          </p:stCondLst>
                                        </p:cTn>
                                        <p:tgtEl>
                                          <p:spTgt spid="44"/>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p:bldP spid="23" grpId="0"/>
      <p:bldP spid="25" grpId="0" animBg="1"/>
      <p:bldP spid="26" grpId="0" animBg="1"/>
      <p:bldP spid="32" grpId="0"/>
      <p:bldP spid="32" grpId="1"/>
      <p:bldP spid="33" grpId="0"/>
      <p:bldP spid="34" grpId="0" animBg="1"/>
      <p:bldP spid="34" grpId="1" animBg="1"/>
      <p:bldP spid="35" grpId="0"/>
      <p:bldP spid="36" grpId="0"/>
      <p:bldP spid="37" grpId="0"/>
      <p:bldP spid="38" grpId="0" animBg="1"/>
      <p:bldP spid="38" grpId="1" animBg="1"/>
      <p:bldP spid="39" grpId="0" animBg="1"/>
      <p:bldP spid="39" grpId="1" animBg="1"/>
      <p:bldP spid="40" grpId="0" animBg="1"/>
      <p:bldP spid="40" grpId="1" animBg="1"/>
      <p:bldP spid="41" grpId="0"/>
      <p:bldP spid="42" grpId="0"/>
      <p:bldP spid="43" grpId="0" animBg="1"/>
      <p:bldP spid="43" grpId="1" animBg="1"/>
      <p:bldP spid="44" grpId="0" animBg="1"/>
      <p:bldP spid="45" grpId="0" animBg="1"/>
      <p:bldP spid="45" grpId="1"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6" grpId="0"/>
      <p:bldP spid="67" grpId="0"/>
      <p:bldP spid="68" grpId="0"/>
      <p:bldP spid="69" grpId="0"/>
      <p:bldP spid="70" grpId="0"/>
      <p:bldP spid="71" grpId="0"/>
      <p:bldP spid="72" grpId="0"/>
      <p:bldP spid="73" grpId="0"/>
      <p:bldP spid="75" grpId="0" animBg="1"/>
      <p:bldP spid="75" grpId="1" animBg="1"/>
      <p:bldP spid="16" grpId="0"/>
      <p:bldP spid="18" grpId="0"/>
      <p:bldP spid="18" grpId="1"/>
      <p:bldP spid="76" grpId="0"/>
      <p:bldP spid="76" grpId="1"/>
      <p:bldP spid="29" grpId="1" animBg="1"/>
      <p:bldP spid="63" grpId="0" animBg="1"/>
      <p:bldP spid="63" grpId="1" animBg="1"/>
      <p:bldP spid="77" grpId="0" animBg="1"/>
      <p:bldP spid="77" grpId="1" animBg="1"/>
      <p:bldP spid="64" grpId="0" animBg="1"/>
      <p:bldP spid="64" grpId="1" animBg="1"/>
      <p:bldP spid="3" grpId="0" animBg="1"/>
      <p:bldP spid="3" grpId="1" animBg="1"/>
      <p:bldP spid="27" grpId="0" animBg="1"/>
      <p:bldP spid="27" grpId="1" animBg="1"/>
      <p:bldP spid="74" grpId="0" animBg="1"/>
      <p:bldP spid="74" grpId="1" animBg="1"/>
      <p:bldP spid="65" grpId="0" animBg="1"/>
      <p:bldP spid="6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a:t>
            </a:r>
            <a:endParaRPr lang="en-US"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5" name="Rounded Rectangular Callout 4"/>
          <p:cNvSpPr/>
          <p:nvPr/>
        </p:nvSpPr>
        <p:spPr>
          <a:xfrm>
            <a:off x="304800" y="4038600"/>
            <a:ext cx="1600200" cy="609600"/>
          </a:xfrm>
          <a:prstGeom prst="wedgeRoundRectCallout">
            <a:avLst>
              <a:gd name="adj1" fmla="val 55236"/>
              <a:gd name="adj2" fmla="val -135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intervals</a:t>
            </a:r>
            <a:endParaRPr lang="en-US" dirty="0"/>
          </a:p>
        </p:txBody>
      </p:sp>
      <p:sp>
        <p:nvSpPr>
          <p:cNvPr id="6" name="Rounded Rectangular Callout 5"/>
          <p:cNvSpPr/>
          <p:nvPr/>
        </p:nvSpPr>
        <p:spPr>
          <a:xfrm>
            <a:off x="1981200" y="4038600"/>
            <a:ext cx="1600200" cy="609600"/>
          </a:xfrm>
          <a:prstGeom prst="wedgeRoundRectCallout">
            <a:avLst>
              <a:gd name="adj1" fmla="val -4570"/>
              <a:gd name="adj2" fmla="val -137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7" name="TextBox 6"/>
          <p:cNvSpPr txBox="1"/>
          <p:nvPr/>
        </p:nvSpPr>
        <p:spPr>
          <a:xfrm>
            <a:off x="1981200" y="5574268"/>
            <a:ext cx="5063309" cy="369332"/>
          </a:xfrm>
          <a:prstGeom prst="rect">
            <a:avLst/>
          </a:prstGeom>
          <a:noFill/>
          <a:ln>
            <a:solidFill>
              <a:schemeClr val="accent1">
                <a:shade val="50000"/>
              </a:schemeClr>
            </a:solidFill>
          </a:ln>
        </p:spPr>
        <p:txBody>
          <a:bodyPr wrap="none" rtlCol="0">
            <a:spAutoFit/>
          </a:bodyPr>
          <a:lstStyle/>
          <a:p>
            <a:r>
              <a:rPr lang="en-US" dirty="0" smtClean="0"/>
              <a:t>Subject to several constraints (please see the thesis)</a:t>
            </a:r>
            <a:endParaRPr lang="en-US" dirty="0"/>
          </a:p>
        </p:txBody>
      </p:sp>
      <p:sp>
        <p:nvSpPr>
          <p:cNvPr id="8" name="Right Brace 7"/>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10" name="Right Brace 9"/>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4" name="Rounded Rectangular Callout 13"/>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5" name="Rounded Rectangular Callout 14"/>
          <p:cNvSpPr/>
          <p:nvPr/>
        </p:nvSpPr>
        <p:spPr>
          <a:xfrm>
            <a:off x="3352800" y="2133600"/>
            <a:ext cx="2209800" cy="457200"/>
          </a:xfrm>
          <a:prstGeom prst="wedgeRoundRectCallout">
            <a:avLst>
              <a:gd name="adj1" fmla="val 75264"/>
              <a:gd name="adj2" fmla="val 164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16" name="Rounded Rectangular Callout 15"/>
          <p:cNvSpPr/>
          <p:nvPr/>
        </p:nvSpPr>
        <p:spPr>
          <a:xfrm>
            <a:off x="873071" y="1219200"/>
            <a:ext cx="2479729" cy="590873"/>
          </a:xfrm>
          <a:prstGeom prst="wedgeRoundRectCallout">
            <a:avLst>
              <a:gd name="adj1" fmla="val 67292"/>
              <a:gd name="adj2" fmla="val 238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Fraction of data center that is active</a:t>
            </a:r>
            <a:endParaRPr lang="en-US" dirty="0"/>
          </a:p>
        </p:txBody>
      </p:sp>
      <p:sp>
        <p:nvSpPr>
          <p:cNvPr id="17" name="Rounded Rectangular Callout 16"/>
          <p:cNvSpPr/>
          <p:nvPr/>
        </p:nvSpPr>
        <p:spPr>
          <a:xfrm>
            <a:off x="1028700" y="1295401"/>
            <a:ext cx="1638300" cy="609600"/>
          </a:xfrm>
          <a:prstGeom prst="wedgeRoundRectCallout">
            <a:avLst>
              <a:gd name="adj1" fmla="val 97417"/>
              <a:gd name="adj2" fmla="val 217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price of electricity</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17</a:t>
            </a:fld>
            <a:endParaRPr lang="en-US"/>
          </a:p>
        </p:txBody>
      </p:sp>
    </p:spTree>
    <p:extLst>
      <p:ext uri="{BB962C8B-B14F-4D97-AF65-F5344CB8AC3E}">
        <p14:creationId xmlns:p14="http://schemas.microsoft.com/office/powerpoint/2010/main" val="17526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schemes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3674275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30" name="TextBox 29"/>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33" name="TextBox 32"/>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sp>
        <p:nvSpPr>
          <p:cNvPr id="34" name="TextBox 33"/>
          <p:cNvSpPr txBox="1"/>
          <p:nvPr/>
        </p:nvSpPr>
        <p:spPr>
          <a:xfrm>
            <a:off x="169182" y="1524000"/>
            <a:ext cx="3793218" cy="369332"/>
          </a:xfrm>
          <a:prstGeom prst="rect">
            <a:avLst/>
          </a:prstGeom>
          <a:noFill/>
        </p:spPr>
        <p:txBody>
          <a:bodyPr wrap="none" rtlCol="0">
            <a:spAutoFit/>
          </a:bodyPr>
          <a:lstStyle/>
          <a:p>
            <a:r>
              <a:rPr lang="en-US" dirty="0">
                <a:solidFill>
                  <a:prstClr val="black"/>
                </a:solidFill>
              </a:rPr>
              <a:t>UNIFORM: Equally distribute workload</a:t>
            </a:r>
          </a:p>
        </p:txBody>
      </p:sp>
      <p:grpSp>
        <p:nvGrpSpPr>
          <p:cNvPr id="123" name="Group 122"/>
          <p:cNvGrpSpPr/>
          <p:nvPr/>
        </p:nvGrpSpPr>
        <p:grpSpPr>
          <a:xfrm>
            <a:off x="4267200" y="1309688"/>
            <a:ext cx="4636331" cy="900112"/>
            <a:chOff x="4267200" y="1309688"/>
            <a:chExt cx="4636331" cy="900112"/>
          </a:xfrm>
        </p:grpSpPr>
        <p:sp>
          <p:nvSpPr>
            <p:cNvPr id="63" name="Oval 62"/>
            <p:cNvSpPr/>
            <p:nvPr/>
          </p:nvSpPr>
          <p:spPr>
            <a:xfrm>
              <a:off x="5163067" y="144084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p:cNvSpPr/>
            <p:nvPr/>
          </p:nvSpPr>
          <p:spPr>
            <a:xfrm>
              <a:off x="4732908" y="1704659"/>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ounded Rectangle 65"/>
            <p:cNvSpPr/>
            <p:nvPr/>
          </p:nvSpPr>
          <p:spPr>
            <a:xfrm>
              <a:off x="4267200"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857113" y="156223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26954" y="1348590"/>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p:cNvSpPr/>
            <p:nvPr/>
          </p:nvSpPr>
          <p:spPr>
            <a:xfrm>
              <a:off x="5996795" y="1775872"/>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p:cNvSpPr/>
            <p:nvPr/>
          </p:nvSpPr>
          <p:spPr>
            <a:xfrm>
              <a:off x="5961244" y="131298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512478" y="179119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p:cNvSpPr/>
            <p:nvPr/>
          </p:nvSpPr>
          <p:spPr>
            <a:xfrm>
              <a:off x="8082319" y="135502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Oval 72"/>
            <p:cNvSpPr/>
            <p:nvPr/>
          </p:nvSpPr>
          <p:spPr>
            <a:xfrm>
              <a:off x="7652160" y="1562231"/>
              <a:ext cx="351948"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7616609"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66" idx="3"/>
              <a:endCxn id="70" idx="1"/>
            </p:cNvCxnSpPr>
            <p:nvPr/>
          </p:nvCxnSpPr>
          <p:spPr>
            <a:xfrm>
              <a:off x="5554122" y="173055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0" idx="3"/>
              <a:endCxn id="74" idx="1"/>
            </p:cNvCxnSpPr>
            <p:nvPr/>
          </p:nvCxnSpPr>
          <p:spPr>
            <a:xfrm flipV="1">
              <a:off x="7248166" y="173055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217913" y="1406140"/>
              <a:ext cx="176499" cy="203782"/>
            </a:xfrm>
            <a:prstGeom prst="rect">
              <a:avLst/>
            </a:prstGeom>
            <a:noFill/>
          </p:spPr>
          <p:txBody>
            <a:bodyPr wrap="none" rtlCol="0">
              <a:spAutoFit/>
            </a:bodyPr>
            <a:lstStyle/>
            <a:p>
              <a:r>
                <a:rPr lang="en-US" dirty="0" smtClean="0"/>
                <a:t>3</a:t>
              </a:r>
              <a:endParaRPr lang="en-US" dirty="0"/>
            </a:p>
          </p:txBody>
        </p:sp>
        <p:sp>
          <p:nvSpPr>
            <p:cNvPr id="81" name="TextBox 80"/>
            <p:cNvSpPr txBox="1"/>
            <p:nvPr/>
          </p:nvSpPr>
          <p:spPr>
            <a:xfrm>
              <a:off x="6898431" y="1537334"/>
              <a:ext cx="176499" cy="203782"/>
            </a:xfrm>
            <a:prstGeom prst="rect">
              <a:avLst/>
            </a:prstGeom>
            <a:noFill/>
          </p:spPr>
          <p:txBody>
            <a:bodyPr wrap="none" rtlCol="0">
              <a:spAutoFit/>
            </a:bodyPr>
            <a:lstStyle/>
            <a:p>
              <a:r>
                <a:rPr lang="en-US" dirty="0" smtClean="0"/>
                <a:t>3</a:t>
              </a:r>
              <a:endParaRPr lang="en-US" dirty="0"/>
            </a:p>
          </p:txBody>
        </p:sp>
        <p:sp>
          <p:nvSpPr>
            <p:cNvPr id="82" name="TextBox 81"/>
            <p:cNvSpPr txBox="1"/>
            <p:nvPr/>
          </p:nvSpPr>
          <p:spPr>
            <a:xfrm>
              <a:off x="7716568" y="1534530"/>
              <a:ext cx="176499" cy="203782"/>
            </a:xfrm>
            <a:prstGeom prst="rect">
              <a:avLst/>
            </a:prstGeom>
            <a:noFill/>
          </p:spPr>
          <p:txBody>
            <a:bodyPr wrap="none" rtlCol="0">
              <a:spAutoFit/>
            </a:bodyPr>
            <a:lstStyle/>
            <a:p>
              <a:r>
                <a:rPr lang="en-US" dirty="0" smtClean="0"/>
                <a:t>1</a:t>
              </a:r>
              <a:endParaRPr lang="en-US" dirty="0"/>
            </a:p>
          </p:txBody>
        </p:sp>
        <p:sp>
          <p:nvSpPr>
            <p:cNvPr id="83" name="TextBox 82"/>
            <p:cNvSpPr txBox="1"/>
            <p:nvPr/>
          </p:nvSpPr>
          <p:spPr>
            <a:xfrm>
              <a:off x="5087669" y="1840468"/>
              <a:ext cx="418704" cy="369332"/>
            </a:xfrm>
            <a:prstGeom prst="rect">
              <a:avLst/>
            </a:prstGeom>
            <a:noFill/>
          </p:spPr>
          <p:txBody>
            <a:bodyPr wrap="none" rtlCol="0">
              <a:spAutoFit/>
            </a:bodyPr>
            <a:lstStyle/>
            <a:p>
              <a:r>
                <a:rPr lang="en-US" dirty="0" smtClean="0"/>
                <a:t>15</a:t>
              </a:r>
              <a:endParaRPr lang="en-US" dirty="0"/>
            </a:p>
          </p:txBody>
        </p:sp>
        <p:sp>
          <p:nvSpPr>
            <p:cNvPr id="84" name="TextBox 83"/>
            <p:cNvSpPr txBox="1"/>
            <p:nvPr/>
          </p:nvSpPr>
          <p:spPr>
            <a:xfrm>
              <a:off x="6654898" y="1826180"/>
              <a:ext cx="418704" cy="369332"/>
            </a:xfrm>
            <a:prstGeom prst="rect">
              <a:avLst/>
            </a:prstGeom>
            <a:noFill/>
          </p:spPr>
          <p:txBody>
            <a:bodyPr wrap="none" rtlCol="0">
              <a:spAutoFit/>
            </a:bodyPr>
            <a:lstStyle/>
            <a:p>
              <a:r>
                <a:rPr lang="en-US" dirty="0" smtClean="0"/>
                <a:t>15</a:t>
              </a:r>
              <a:endParaRPr lang="en-US" dirty="0"/>
            </a:p>
          </p:txBody>
        </p:sp>
        <p:sp>
          <p:nvSpPr>
            <p:cNvPr id="85" name="TextBox 84"/>
            <p:cNvSpPr txBox="1"/>
            <p:nvPr/>
          </p:nvSpPr>
          <p:spPr>
            <a:xfrm>
              <a:off x="8112545" y="1828007"/>
              <a:ext cx="418704" cy="369332"/>
            </a:xfrm>
            <a:prstGeom prst="rect">
              <a:avLst/>
            </a:prstGeom>
            <a:noFill/>
          </p:spPr>
          <p:txBody>
            <a:bodyPr wrap="none" rtlCol="0">
              <a:spAutoFit/>
            </a:bodyPr>
            <a:lstStyle/>
            <a:p>
              <a:r>
                <a:rPr lang="en-US" dirty="0" smtClean="0"/>
                <a:t>20</a:t>
              </a:r>
              <a:endParaRPr lang="en-US" dirty="0"/>
            </a:p>
          </p:txBody>
        </p:sp>
        <p:sp>
          <p:nvSpPr>
            <p:cNvPr id="86" name="TextBox 85"/>
            <p:cNvSpPr txBox="1"/>
            <p:nvPr/>
          </p:nvSpPr>
          <p:spPr>
            <a:xfrm>
              <a:off x="5587236" y="1412519"/>
              <a:ext cx="301686" cy="369332"/>
            </a:xfrm>
            <a:prstGeom prst="rect">
              <a:avLst/>
            </a:prstGeom>
            <a:noFill/>
          </p:spPr>
          <p:txBody>
            <a:bodyPr wrap="none" rtlCol="0">
              <a:spAutoFit/>
            </a:bodyPr>
            <a:lstStyle/>
            <a:p>
              <a:r>
                <a:rPr lang="en-US" dirty="0" smtClean="0"/>
                <a:t>0</a:t>
              </a:r>
              <a:endParaRPr lang="en-US" dirty="0"/>
            </a:p>
          </p:txBody>
        </p:sp>
        <p:sp>
          <p:nvSpPr>
            <p:cNvPr id="87" name="TextBox 86"/>
            <p:cNvSpPr txBox="1"/>
            <p:nvPr/>
          </p:nvSpPr>
          <p:spPr>
            <a:xfrm>
              <a:off x="7238521" y="1415897"/>
              <a:ext cx="301686" cy="369332"/>
            </a:xfrm>
            <a:prstGeom prst="rect">
              <a:avLst/>
            </a:prstGeom>
            <a:noFill/>
          </p:spPr>
          <p:txBody>
            <a:bodyPr wrap="none" rtlCol="0">
              <a:spAutoFit/>
            </a:bodyPr>
            <a:lstStyle/>
            <a:p>
              <a:r>
                <a:rPr lang="en-US" dirty="0" smtClean="0"/>
                <a:t>0</a:t>
              </a:r>
              <a:endParaRPr lang="en-US" dirty="0"/>
            </a:p>
          </p:txBody>
        </p:sp>
        <p:sp>
          <p:nvSpPr>
            <p:cNvPr id="90" name="TextBox 89"/>
            <p:cNvSpPr txBox="1"/>
            <p:nvPr/>
          </p:nvSpPr>
          <p:spPr>
            <a:xfrm>
              <a:off x="8135177" y="1309688"/>
              <a:ext cx="301686" cy="320040"/>
            </a:xfrm>
            <a:prstGeom prst="rect">
              <a:avLst/>
            </a:prstGeom>
            <a:noFill/>
          </p:spPr>
          <p:txBody>
            <a:bodyPr wrap="none" rtlCol="0">
              <a:spAutoFit/>
            </a:bodyPr>
            <a:lstStyle/>
            <a:p>
              <a:r>
                <a:rPr lang="en-US" dirty="0" smtClean="0"/>
                <a:t>2</a:t>
              </a:r>
              <a:endParaRPr lang="en-US" dirty="0"/>
            </a:p>
          </p:txBody>
        </p:sp>
        <p:sp>
          <p:nvSpPr>
            <p:cNvPr id="95" name="Oval 94"/>
            <p:cNvSpPr/>
            <p:nvPr/>
          </p:nvSpPr>
          <p:spPr>
            <a:xfrm>
              <a:off x="4332040" y="136546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Chord 102"/>
            <p:cNvSpPr/>
            <p:nvPr/>
          </p:nvSpPr>
          <p:spPr>
            <a:xfrm>
              <a:off x="4343650" y="138787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hord 103"/>
            <p:cNvSpPr/>
            <p:nvPr/>
          </p:nvSpPr>
          <p:spPr>
            <a:xfrm>
              <a:off x="4741230" y="172455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hord 104"/>
            <p:cNvSpPr/>
            <p:nvPr/>
          </p:nvSpPr>
          <p:spPr>
            <a:xfrm>
              <a:off x="5169455" y="145902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hord 105"/>
            <p:cNvSpPr/>
            <p:nvPr/>
          </p:nvSpPr>
          <p:spPr>
            <a:xfrm>
              <a:off x="6007610" y="179351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hord 106"/>
            <p:cNvSpPr/>
            <p:nvPr/>
          </p:nvSpPr>
          <p:spPr>
            <a:xfrm>
              <a:off x="6435836" y="1365463"/>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hord 107"/>
            <p:cNvSpPr/>
            <p:nvPr/>
          </p:nvSpPr>
          <p:spPr>
            <a:xfrm>
              <a:off x="6867240" y="15786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p:cNvSpPr/>
            <p:nvPr/>
          </p:nvSpPr>
          <p:spPr>
            <a:xfrm>
              <a:off x="7668585" y="1574196"/>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p:cNvSpPr/>
            <p:nvPr/>
          </p:nvSpPr>
          <p:spPr>
            <a:xfrm>
              <a:off x="8094585" y="1370478"/>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8518088" y="18118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6463816" y="1330619"/>
              <a:ext cx="301686" cy="320040"/>
            </a:xfrm>
            <a:prstGeom prst="rect">
              <a:avLst/>
            </a:prstGeom>
            <a:noFill/>
          </p:spPr>
          <p:txBody>
            <a:bodyPr wrap="none" rtlCol="0">
              <a:spAutoFit/>
            </a:bodyPr>
            <a:lstStyle/>
            <a:p>
              <a:r>
                <a:rPr lang="en-US" dirty="0" smtClean="0"/>
                <a:t>2</a:t>
              </a:r>
              <a:endParaRPr lang="en-US" dirty="0"/>
            </a:p>
          </p:txBody>
        </p:sp>
        <p:sp>
          <p:nvSpPr>
            <p:cNvPr id="119" name="TextBox 118"/>
            <p:cNvSpPr txBox="1"/>
            <p:nvPr/>
          </p:nvSpPr>
          <p:spPr>
            <a:xfrm>
              <a:off x="4747943" y="1672998"/>
              <a:ext cx="301686" cy="320040"/>
            </a:xfrm>
            <a:prstGeom prst="rect">
              <a:avLst/>
            </a:prstGeom>
            <a:noFill/>
          </p:spPr>
          <p:txBody>
            <a:bodyPr wrap="none" rtlCol="0">
              <a:spAutoFit/>
            </a:bodyPr>
            <a:lstStyle/>
            <a:p>
              <a:r>
                <a:rPr lang="en-US" dirty="0" smtClean="0"/>
                <a:t>2</a:t>
              </a:r>
              <a:endParaRPr lang="en-US" dirty="0"/>
            </a:p>
          </p:txBody>
        </p:sp>
        <p:sp>
          <p:nvSpPr>
            <p:cNvPr id="120" name="TextBox 119"/>
            <p:cNvSpPr txBox="1"/>
            <p:nvPr/>
          </p:nvSpPr>
          <p:spPr>
            <a:xfrm>
              <a:off x="6019800" y="1752600"/>
              <a:ext cx="176499" cy="203782"/>
            </a:xfrm>
            <a:prstGeom prst="rect">
              <a:avLst/>
            </a:prstGeom>
            <a:noFill/>
          </p:spPr>
          <p:txBody>
            <a:bodyPr wrap="none" rtlCol="0">
              <a:spAutoFit/>
            </a:bodyPr>
            <a:lstStyle/>
            <a:p>
              <a:r>
                <a:rPr lang="en-US" dirty="0" smtClean="0"/>
                <a:t>1</a:t>
              </a:r>
              <a:endParaRPr lang="en-US" dirty="0"/>
            </a:p>
          </p:txBody>
        </p:sp>
        <p:sp>
          <p:nvSpPr>
            <p:cNvPr id="121" name="TextBox 120"/>
            <p:cNvSpPr txBox="1"/>
            <p:nvPr/>
          </p:nvSpPr>
          <p:spPr>
            <a:xfrm>
              <a:off x="4367150" y="1355843"/>
              <a:ext cx="176499" cy="203782"/>
            </a:xfrm>
            <a:prstGeom prst="rect">
              <a:avLst/>
            </a:prstGeom>
            <a:noFill/>
          </p:spPr>
          <p:txBody>
            <a:bodyPr wrap="none" rtlCol="0">
              <a:spAutoFit/>
            </a:bodyPr>
            <a:lstStyle/>
            <a:p>
              <a:r>
                <a:rPr lang="en-US" dirty="0" smtClean="0"/>
                <a:t>1</a:t>
              </a:r>
              <a:endParaRPr lang="en-US" dirty="0"/>
            </a:p>
          </p:txBody>
        </p:sp>
        <p:sp>
          <p:nvSpPr>
            <p:cNvPr id="122" name="TextBox 121"/>
            <p:cNvSpPr txBox="1"/>
            <p:nvPr/>
          </p:nvSpPr>
          <p:spPr>
            <a:xfrm>
              <a:off x="8548623" y="1776063"/>
              <a:ext cx="176499" cy="203782"/>
            </a:xfrm>
            <a:prstGeom prst="rect">
              <a:avLst/>
            </a:prstGeom>
            <a:noFill/>
          </p:spPr>
          <p:txBody>
            <a:bodyPr wrap="none" rtlCol="0">
              <a:spAutoFit/>
            </a:bodyPr>
            <a:lstStyle/>
            <a:p>
              <a:r>
                <a:rPr lang="en-US" dirty="0" smtClean="0"/>
                <a:t>3</a:t>
              </a:r>
              <a:endParaRPr lang="en-US" dirty="0"/>
            </a:p>
          </p:txBody>
        </p:sp>
      </p:grpSp>
      <p:grpSp>
        <p:nvGrpSpPr>
          <p:cNvPr id="126" name="Group 125"/>
          <p:cNvGrpSpPr/>
          <p:nvPr/>
        </p:nvGrpSpPr>
        <p:grpSpPr>
          <a:xfrm>
            <a:off x="4267194" y="3886200"/>
            <a:ext cx="4636331" cy="896817"/>
            <a:chOff x="4267200" y="3508256"/>
            <a:chExt cx="4636331" cy="896817"/>
          </a:xfrm>
        </p:grpSpPr>
        <p:sp>
          <p:nvSpPr>
            <p:cNvPr id="127" name="Oval 126"/>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9" name="Oval 128"/>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0" name="Rounded Rectangle 129"/>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3" name="Oval 132"/>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4" name="Rounded Rectangle 133"/>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36" name="Oval 135"/>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7" name="Oval 136"/>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a:stCxn id="130" idx="3"/>
              <a:endCxn id="134"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4" idx="3"/>
              <a:endCxn id="138"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142" name="TextBox 141"/>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143" name="TextBox 142"/>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144" name="TextBox 143"/>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145" name="TextBox 144"/>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146" name="TextBox 145"/>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147" name="TextBox 146"/>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148" name="TextBox 147"/>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149" name="Chord 148"/>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hord 149"/>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hord 150"/>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267194" y="5632633"/>
            <a:ext cx="4636331" cy="896817"/>
            <a:chOff x="4267194" y="5632633"/>
            <a:chExt cx="4636331" cy="896817"/>
          </a:xfrm>
        </p:grpSpPr>
        <p:sp>
          <p:nvSpPr>
            <p:cNvPr id="153" name="Oval 152"/>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Oval 153"/>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5" name="Oval 154"/>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56" name="Rounded Rectangle 155"/>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9" name="Oval 158"/>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60" name="Rounded Rectangle 159"/>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62" name="Oval 161"/>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63" name="Oval 162"/>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p:cNvCxnSpPr>
              <a:stCxn id="156" idx="3"/>
              <a:endCxn id="160"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0" idx="3"/>
              <a:endCxn id="164"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68" name="TextBox 167"/>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69" name="TextBox 168"/>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70" name="TextBox 169"/>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71" name="TextBox 170"/>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72" name="TextBox 171"/>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73" name="TextBox 172"/>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74" name="TextBox 173"/>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75" name="Chord 174"/>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hord 175"/>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hord 176"/>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6E32B92A-CB75-4E54-8293-CBC8A13B5AFB}" type="slidenum">
              <a:rPr lang="en-US" smtClean="0"/>
              <a:t>19</a:t>
            </a:fld>
            <a:endParaRPr lang="en-US"/>
          </a:p>
        </p:txBody>
      </p:sp>
      <p:grpSp>
        <p:nvGrpSpPr>
          <p:cNvPr id="204" name="Group 203"/>
          <p:cNvGrpSpPr/>
          <p:nvPr/>
        </p:nvGrpSpPr>
        <p:grpSpPr>
          <a:xfrm>
            <a:off x="4267200" y="2245056"/>
            <a:ext cx="4636331" cy="896817"/>
            <a:chOff x="4267200" y="3508256"/>
            <a:chExt cx="4636331" cy="896817"/>
          </a:xfrm>
        </p:grpSpPr>
        <p:sp>
          <p:nvSpPr>
            <p:cNvPr id="205" name="Oval 20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 name="Oval 20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07" name="Oval 20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8" name="Rounded Rectangle 20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1" name="Oval 21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12" name="Rounded Rectangle 21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14" name="Oval 21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5" name="Oval 21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ounded Rectangle 21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Arrow Connector 216"/>
            <p:cNvCxnSpPr>
              <a:stCxn id="208" idx="3"/>
              <a:endCxn id="21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2" idx="3"/>
              <a:endCxn id="21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220" name="TextBox 21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221" name="TextBox 22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222" name="TextBox 22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223" name="TextBox 22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224" name="TextBox 22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225" name="TextBox 22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6" name="TextBox 22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7" name="Chord 22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hord 22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hord 22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
        <p:nvSpPr>
          <p:cNvPr id="18" name="Rounded Rectangular Callout 17"/>
          <p:cNvSpPr/>
          <p:nvPr/>
        </p:nvSpPr>
        <p:spPr>
          <a:xfrm>
            <a:off x="2895599" y="5029200"/>
            <a:ext cx="2862084" cy="381000"/>
          </a:xfrm>
          <a:prstGeom prst="wedgeRoundRectCallout">
            <a:avLst>
              <a:gd name="adj1" fmla="val 5870"/>
              <a:gd name="adj2" fmla="val 130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
        <p:nvSpPr>
          <p:cNvPr id="230" name="TextBox 229"/>
          <p:cNvSpPr txBox="1"/>
          <p:nvPr/>
        </p:nvSpPr>
        <p:spPr>
          <a:xfrm>
            <a:off x="220640" y="6219124"/>
            <a:ext cx="3647089"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Best practical variant of local optimal</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20644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4" grpId="1"/>
      <p:bldP spid="17" grpId="0" animBg="1"/>
      <p:bldP spid="18" grpId="0" animBg="1"/>
      <p:bldP spid="2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a:t>
            </a:fld>
            <a:endParaRPr lang="en-US"/>
          </a:p>
        </p:txBody>
      </p:sp>
    </p:spTree>
    <p:extLst>
      <p:ext uri="{BB962C8B-B14F-4D97-AF65-F5344CB8AC3E}">
        <p14:creationId xmlns:p14="http://schemas.microsoft.com/office/powerpoint/2010/main" val="261584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E:\Users\Saqib Ilyas\Desktop\s1vseqr.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6477000" y="990600"/>
            <a:ext cx="1905000" cy="609600"/>
          </a:xfrm>
          <a:prstGeom prst="wedgeRoundRectCallout">
            <a:avLst>
              <a:gd name="adj1" fmla="val 13643"/>
              <a:gd name="adj2" fmla="val 13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RED-BL close to ideal savings</a:t>
            </a:r>
          </a:p>
        </p:txBody>
      </p:sp>
      <p:sp>
        <p:nvSpPr>
          <p:cNvPr id="8" name="Rounded Rectangular Callout 7"/>
          <p:cNvSpPr/>
          <p:nvPr/>
        </p:nvSpPr>
        <p:spPr>
          <a:xfrm>
            <a:off x="1828800" y="1600200"/>
            <a:ext cx="1905000" cy="609600"/>
          </a:xfrm>
          <a:prstGeom prst="wedgeRoundRectCallout">
            <a:avLst>
              <a:gd name="adj1" fmla="val 114890"/>
              <a:gd name="adj2" fmla="val 114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Falsely predicts high savings</a:t>
            </a:r>
          </a:p>
        </p:txBody>
      </p:sp>
      <p:sp>
        <p:nvSpPr>
          <p:cNvPr id="9" name="Rounded Rectangular Callout 8"/>
          <p:cNvSpPr/>
          <p:nvPr/>
        </p:nvSpPr>
        <p:spPr>
          <a:xfrm>
            <a:off x="4038600" y="1676400"/>
            <a:ext cx="1905000" cy="609600"/>
          </a:xfrm>
          <a:prstGeom prst="wedgeRoundRectCallout">
            <a:avLst>
              <a:gd name="adj1" fmla="val 53653"/>
              <a:gd name="adj2" fmla="val 110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Actual savings 10.35% lower</a:t>
            </a:r>
          </a:p>
        </p:txBody>
      </p:sp>
      <p:sp>
        <p:nvSpPr>
          <p:cNvPr id="10" name="Rounded Rectangular Callout 9"/>
          <p:cNvSpPr/>
          <p:nvPr/>
        </p:nvSpPr>
        <p:spPr>
          <a:xfrm>
            <a:off x="1143000" y="3048000"/>
            <a:ext cx="2362200" cy="685800"/>
          </a:xfrm>
          <a:prstGeom prst="wedgeRoundRectCallout">
            <a:avLst>
              <a:gd name="adj1" fmla="val -4771"/>
              <a:gd name="adj2" fmla="val 834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50% over provisioning =&gt; 26% Savings</a:t>
            </a:r>
          </a:p>
        </p:txBody>
      </p:sp>
      <p:sp>
        <p:nvSpPr>
          <p:cNvPr id="3" name="Slide Number Placeholder 2"/>
          <p:cNvSpPr>
            <a:spLocks noGrp="1"/>
          </p:cNvSpPr>
          <p:nvPr>
            <p:ph type="sldNum" sz="quarter" idx="12"/>
          </p:nvPr>
        </p:nvSpPr>
        <p:spPr/>
        <p:txBody>
          <a:bodyPr/>
          <a:lstStyle/>
          <a:p>
            <a:fld id="{6E32B92A-CB75-4E54-8293-CBC8A13B5AFB}" type="slidenum">
              <a:rPr lang="en-US" smtClean="0"/>
              <a:t>20</a:t>
            </a:fld>
            <a:endParaRPr lang="en-US"/>
          </a:p>
        </p:txBody>
      </p:sp>
    </p:spTree>
    <p:extLst>
      <p:ext uri="{BB962C8B-B14F-4D97-AF65-F5344CB8AC3E}">
        <p14:creationId xmlns:p14="http://schemas.microsoft.com/office/powerpoint/2010/main" val="35079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p:cNvSpPr>
            <a:spLocks noGrp="1"/>
          </p:cNvSpPr>
          <p:nvPr>
            <p:ph idx="1"/>
          </p:nvPr>
        </p:nvSpPr>
        <p:spPr/>
        <p:txBody>
          <a:bodyPr/>
          <a:lstStyle/>
          <a:p>
            <a:endParaRPr lang="en-US"/>
          </a:p>
        </p:txBody>
      </p:sp>
      <p:pic>
        <p:nvPicPr>
          <p:cNvPr id="4098" name="Picture 2" descr="E:\Users\Saqib Ilyas\Documents\GitHub\elsubmit\s3r.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4876800" y="4800600"/>
            <a:ext cx="3886200" cy="457200"/>
          </a:xfrm>
          <a:prstGeom prst="wedgeRoundRectCallout">
            <a:avLst>
              <a:gd name="adj1" fmla="val 46243"/>
              <a:gd name="adj2" fmla="val 19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5" name="Rounded Rectangular Callout 4"/>
          <p:cNvSpPr/>
          <p:nvPr/>
        </p:nvSpPr>
        <p:spPr>
          <a:xfrm>
            <a:off x="2245056" y="4684594"/>
            <a:ext cx="2133600" cy="381000"/>
          </a:xfrm>
          <a:prstGeom prst="wedgeRoundRectCallout">
            <a:avLst>
              <a:gd name="adj1" fmla="val -82880"/>
              <a:gd name="adj2" fmla="val 2630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
        <p:nvSpPr>
          <p:cNvPr id="6" name="Rounded Rectangular Callout 5"/>
          <p:cNvSpPr/>
          <p:nvPr/>
        </p:nvSpPr>
        <p:spPr>
          <a:xfrm>
            <a:off x="5257800" y="1638300"/>
            <a:ext cx="2209800" cy="342900"/>
          </a:xfrm>
          <a:prstGeom prst="wedgeRoundRectCallout">
            <a:avLst>
              <a:gd name="adj1" fmla="val 67484"/>
              <a:gd name="adj2" fmla="val 245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Near optimal savings</a:t>
            </a:r>
            <a:endParaRPr lang="en-US" dirty="0"/>
          </a:p>
        </p:txBody>
      </p:sp>
      <p:sp>
        <p:nvSpPr>
          <p:cNvPr id="7" name="Rounded Rectangular Callout 6"/>
          <p:cNvSpPr/>
          <p:nvPr/>
        </p:nvSpPr>
        <p:spPr>
          <a:xfrm>
            <a:off x="3886200" y="1143000"/>
            <a:ext cx="2214562" cy="381000"/>
          </a:xfrm>
          <a:prstGeom prst="wedgeRoundRectCallout">
            <a:avLst>
              <a:gd name="adj1" fmla="val -55960"/>
              <a:gd name="adj2" fmla="val 3419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Gap widens rapidly</a:t>
            </a:r>
            <a:endParaRPr lang="en-US" dirty="0"/>
          </a:p>
        </p:txBody>
      </p:sp>
      <p:sp>
        <p:nvSpPr>
          <p:cNvPr id="8" name="Right Brace 7"/>
          <p:cNvSpPr/>
          <p:nvPr/>
        </p:nvSpPr>
        <p:spPr>
          <a:xfrm>
            <a:off x="3581400" y="236220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21</a:t>
            </a:fld>
            <a:endParaRPr lang="en-US"/>
          </a:p>
        </p:txBody>
      </p:sp>
    </p:spTree>
    <p:extLst>
      <p:ext uri="{BB962C8B-B14F-4D97-AF65-F5344CB8AC3E}">
        <p14:creationId xmlns:p14="http://schemas.microsoft.com/office/powerpoint/2010/main" val="899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7" grpId="1"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(De)activation</a:t>
            </a:r>
            <a:endParaRPr lang="en-US" dirty="0"/>
          </a:p>
        </p:txBody>
      </p:sp>
      <p:pic>
        <p:nvPicPr>
          <p:cNvPr id="5122" name="Picture 2" descr="E:\Users\Saqib Ilyas\Documents\GitHub\elsubmit\s6.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93360"/>
            <a:ext cx="7391401" cy="538364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096000" y="3442280"/>
            <a:ext cx="2286000" cy="685800"/>
          </a:xfrm>
          <a:prstGeom prst="wedgeRoundRectCallout">
            <a:avLst>
              <a:gd name="adj1" fmla="val 37206"/>
              <a:gd name="adj2" fmla="val 3246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only (de)activate entire data center</a:t>
            </a:r>
          </a:p>
        </p:txBody>
      </p:sp>
      <p:sp>
        <p:nvSpPr>
          <p:cNvPr id="6" name="Rounded Rectangular Callout 5"/>
          <p:cNvSpPr/>
          <p:nvPr/>
        </p:nvSpPr>
        <p:spPr>
          <a:xfrm>
            <a:off x="3048000" y="4343400"/>
            <a:ext cx="2286000" cy="685800"/>
          </a:xfrm>
          <a:prstGeom prst="wedgeRoundRectCallout">
            <a:avLst>
              <a:gd name="adj1" fmla="val 12620"/>
              <a:gd name="adj2" fmla="val -91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(de)activate half a data center</a:t>
            </a:r>
          </a:p>
        </p:txBody>
      </p:sp>
      <p:sp>
        <p:nvSpPr>
          <p:cNvPr id="7" name="Rounded Rectangular Callout 6"/>
          <p:cNvSpPr/>
          <p:nvPr/>
        </p:nvSpPr>
        <p:spPr>
          <a:xfrm>
            <a:off x="3657600" y="1066800"/>
            <a:ext cx="2819400" cy="685800"/>
          </a:xfrm>
          <a:prstGeom prst="wedgeRoundRectCallout">
            <a:avLst>
              <a:gd name="adj1" fmla="val -66744"/>
              <a:gd name="adj2" fmla="val 246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Cost savings over full data center (de)activation</a:t>
            </a:r>
          </a:p>
        </p:txBody>
      </p:sp>
      <p:sp>
        <p:nvSpPr>
          <p:cNvPr id="8" name="TextBox 7"/>
          <p:cNvSpPr txBox="1"/>
          <p:nvPr/>
        </p:nvSpPr>
        <p:spPr>
          <a:xfrm>
            <a:off x="4479497" y="2052935"/>
            <a:ext cx="4159087" cy="461665"/>
          </a:xfrm>
          <a:prstGeom prst="rect">
            <a:avLst/>
          </a:prstGeom>
          <a:solidFill>
            <a:schemeClr val="tx2">
              <a:lumMod val="40000"/>
              <a:lumOff val="60000"/>
            </a:schemeClr>
          </a:solidFill>
          <a:ln>
            <a:solidFill>
              <a:schemeClr val="accent1"/>
            </a:solidFill>
          </a:ln>
        </p:spPr>
        <p:txBody>
          <a:bodyPr wrap="none" rtlCol="0">
            <a:spAutoFit/>
          </a:bodyPr>
          <a:lstStyle/>
          <a:p>
            <a:r>
              <a:rPr lang="en-US" sz="2400" dirty="0">
                <a:solidFill>
                  <a:prstClr val="black"/>
                </a:solidFill>
              </a:rPr>
              <a:t>Opportunity for greater </a:t>
            </a:r>
            <a:r>
              <a:rPr lang="en-US" sz="2400" dirty="0" smtClean="0">
                <a:solidFill>
                  <a:prstClr val="black"/>
                </a:solidFill>
              </a:rPr>
              <a:t>savings</a:t>
            </a:r>
            <a:endParaRPr lang="en-US" sz="2400" dirty="0">
              <a:solidFill>
                <a:prstClr val="black"/>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22</a:t>
            </a:fld>
            <a:endParaRPr lang="en-US"/>
          </a:p>
        </p:txBody>
      </p:sp>
    </p:spTree>
    <p:extLst>
      <p:ext uri="{BB962C8B-B14F-4D97-AF65-F5344CB8AC3E}">
        <p14:creationId xmlns:p14="http://schemas.microsoft.com/office/powerpoint/2010/main" val="23745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676400"/>
            <a:ext cx="7381875" cy="41936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23</a:t>
            </a:fld>
            <a:endParaRPr lang="en-US"/>
          </a:p>
        </p:txBody>
      </p:sp>
    </p:spTree>
    <p:extLst>
      <p:ext uri="{BB962C8B-B14F-4D97-AF65-F5344CB8AC3E}">
        <p14:creationId xmlns:p14="http://schemas.microsoft.com/office/powerpoint/2010/main" val="130797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7239000" cy="41855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24</a:t>
            </a:fld>
            <a:endParaRPr lang="en-US"/>
          </a:p>
        </p:txBody>
      </p:sp>
    </p:spTree>
    <p:extLst>
      <p:ext uri="{BB962C8B-B14F-4D97-AF65-F5344CB8AC3E}">
        <p14:creationId xmlns:p14="http://schemas.microsoft.com/office/powerpoint/2010/main" val="3591941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Case Study I</a:t>
            </a:r>
            <a:endParaRPr lang="en-US" dirty="0"/>
          </a:p>
        </p:txBody>
      </p:sp>
      <p:sp>
        <p:nvSpPr>
          <p:cNvPr id="3" name="Content Placeholder 2"/>
          <p:cNvSpPr>
            <a:spLocks noGrp="1"/>
          </p:cNvSpPr>
          <p:nvPr>
            <p:ph idx="1"/>
          </p:nvPr>
        </p:nvSpPr>
        <p:spPr/>
        <p:txBody>
          <a:bodyPr/>
          <a:lstStyle/>
          <a:p>
            <a:r>
              <a:rPr lang="en-US" dirty="0" smtClean="0"/>
              <a:t>Significant cost savings are possible using RED-BL</a:t>
            </a:r>
          </a:p>
          <a:p>
            <a:r>
              <a:rPr lang="en-US" dirty="0" smtClean="0"/>
              <a:t>Finer granularity of resource (de)activation increases savings</a:t>
            </a:r>
          </a:p>
          <a:p>
            <a:r>
              <a:rPr lang="en-US" dirty="0" smtClean="0"/>
              <a:t>Low-power mode instead of shutdown also helps considerably</a:t>
            </a:r>
          </a:p>
          <a:p>
            <a:r>
              <a:rPr lang="en-US" dirty="0" smtClean="0"/>
              <a:t>Cost savings decrease sharply with reserve margin</a:t>
            </a:r>
          </a:p>
          <a:p>
            <a:endParaRPr lang="en-US" dirty="0"/>
          </a:p>
        </p:txBody>
      </p:sp>
      <p:sp>
        <p:nvSpPr>
          <p:cNvPr id="4" name="TextBox 3"/>
          <p:cNvSpPr txBox="1"/>
          <p:nvPr/>
        </p:nvSpPr>
        <p:spPr>
          <a:xfrm>
            <a:off x="685800" y="6019800"/>
            <a:ext cx="8122223" cy="461665"/>
          </a:xfrm>
          <a:prstGeom prst="rect">
            <a:avLst/>
          </a:prstGeom>
          <a:noFill/>
        </p:spPr>
        <p:txBody>
          <a:bodyPr wrap="none" rtlCol="0">
            <a:spAutoFit/>
          </a:bodyPr>
          <a:lstStyle/>
          <a:p>
            <a:r>
              <a:rPr lang="en-US" sz="2400" dirty="0" smtClean="0">
                <a:solidFill>
                  <a:srgbClr val="FF0000"/>
                </a:solidFill>
              </a:rPr>
              <a:t>Can we apply this optimization “machinery” to other networks?</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25</a:t>
            </a:fld>
            <a:endParaRPr lang="en-US"/>
          </a:p>
        </p:txBody>
      </p:sp>
    </p:spTree>
    <p:extLst>
      <p:ext uri="{BB962C8B-B14F-4D97-AF65-F5344CB8AC3E}">
        <p14:creationId xmlns:p14="http://schemas.microsoft.com/office/powerpoint/2010/main" val="37235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b="1" dirty="0" smtClean="0">
                <a:solidFill>
                  <a:srgbClr val="FF0000"/>
                </a:solidFill>
              </a:rPr>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26</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Hexagon 41"/>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3" cstate="print"/>
          <a:srcRect/>
          <a:stretch>
            <a:fillRect/>
          </a:stretch>
        </p:blipFill>
        <p:spPr bwMode="auto">
          <a:xfrm>
            <a:off x="1731334" y="2611170"/>
            <a:ext cx="304800" cy="513030"/>
          </a:xfrm>
          <a:prstGeom prst="rect">
            <a:avLst/>
          </a:prstGeom>
          <a:noFill/>
        </p:spPr>
      </p:pic>
      <p:pic>
        <p:nvPicPr>
          <p:cNvPr id="7"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8"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9"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1" name="Rounded Rectangle 10"/>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2" name="Rounded Rectangle 11"/>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3" name="Rounded Rectangle 12"/>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4" name="Straight Connector 13"/>
          <p:cNvCxnSpPr>
            <a:stCxn id="6" idx="3"/>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a:endCxn id="13" idx="0"/>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2" idx="1"/>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3" idx="2"/>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2200689" y="1447800"/>
            <a:ext cx="2209800" cy="609600"/>
          </a:xfrm>
          <a:prstGeom prst="wedgeRoundRectCallout">
            <a:avLst>
              <a:gd name="adj1" fmla="val -64848"/>
              <a:gd name="adj2" fmla="val 146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15%-80% of total power consumption</a:t>
            </a:r>
            <a:endParaRPr lang="en-US" dirty="0"/>
          </a:p>
        </p:txBody>
      </p:sp>
      <p:pic>
        <p:nvPicPr>
          <p:cNvPr id="23"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781800" y="2909557"/>
            <a:ext cx="1752600" cy="2949923"/>
          </a:xfrm>
          <a:prstGeom prst="rect">
            <a:avLst/>
          </a:prstGeom>
          <a:noFill/>
        </p:spPr>
      </p:pic>
      <p:sp>
        <p:nvSpPr>
          <p:cNvPr id="24" name="Rounded Rectangular Callout 23"/>
          <p:cNvSpPr/>
          <p:nvPr/>
        </p:nvSpPr>
        <p:spPr>
          <a:xfrm>
            <a:off x="4724400" y="1752600"/>
            <a:ext cx="2057400" cy="942315"/>
          </a:xfrm>
          <a:prstGeom prst="wedgeRoundRectCallout">
            <a:avLst>
              <a:gd name="adj1" fmla="val 84803"/>
              <a:gd name="adj2" fmla="val 120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TRXs</a:t>
            </a:r>
          </a:p>
          <a:p>
            <a:pPr algn="ctr"/>
            <a:r>
              <a:rPr lang="en-US" dirty="0" smtClean="0"/>
              <a:t>Power amplifiers</a:t>
            </a:r>
          </a:p>
          <a:p>
            <a:pPr algn="ctr"/>
            <a:r>
              <a:rPr lang="en-US" dirty="0" smtClean="0"/>
              <a:t>Air conditioning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27</a:t>
            </a:fld>
            <a:endParaRPr lang="en-US"/>
          </a:p>
        </p:txBody>
      </p:sp>
    </p:spTree>
    <p:extLst>
      <p:ext uri="{BB962C8B-B14F-4D97-AF65-F5344CB8AC3E}">
        <p14:creationId xmlns:p14="http://schemas.microsoft.com/office/powerpoint/2010/main" val="4524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2"/>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3"/>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4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32" grpId="0" animBg="1"/>
      <p:bldP spid="32" grpId="1" animBg="1"/>
      <p:bldP spid="33" grpId="0" animBg="1"/>
      <p:bldP spid="33" grpId="1" animBg="1"/>
      <p:bldP spid="34" grpId="0" animBg="1"/>
      <p:bldP spid="34" grpId="1" animBg="1"/>
      <p:bldP spid="11" grpId="0" animBg="1"/>
      <p:bldP spid="11" grpId="1" animBg="1"/>
      <p:bldP spid="12" grpId="0" animBg="1"/>
      <p:bldP spid="12" grpId="1" animBg="1"/>
      <p:bldP spid="13" grpId="0" animBg="1"/>
      <p:bldP spid="13" grpId="1" animBg="1"/>
      <p:bldP spid="22" grpId="0" animBg="1"/>
      <p:bldP spid="22" grpId="1"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Pruning</a:t>
            </a:r>
            <a:endParaRPr lang="en-US" dirty="0"/>
          </a:p>
        </p:txBody>
      </p:sp>
      <p:cxnSp>
        <p:nvCxnSpPr>
          <p:cNvPr id="5" name="Straight Arrow Connector 4"/>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572000" y="2079660"/>
            <a:ext cx="0" cy="868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1752600" y="3810000"/>
            <a:ext cx="2819400" cy="457200"/>
          </a:xfrm>
          <a:prstGeom prst="wedgeRoundRectCallout">
            <a:avLst>
              <a:gd name="adj1" fmla="val 48539"/>
              <a:gd name="adj2" fmla="val 259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 threshold (</a:t>
            </a:r>
            <a:r>
              <a:rPr lang="en-US" dirty="0" smtClean="0">
                <a:latin typeface="Symbol" panose="05050102010706020507" pitchFamily="18" charset="2"/>
              </a:rPr>
              <a:t>d</a:t>
            </a:r>
            <a:r>
              <a:rPr lang="en-US" dirty="0" smtClean="0"/>
              <a:t>)</a:t>
            </a:r>
            <a:endParaRPr lang="en-US" dirty="0"/>
          </a:p>
        </p:txBody>
      </p:sp>
      <p:cxnSp>
        <p:nvCxnSpPr>
          <p:cNvPr id="19" name="Straight Connector 18"/>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26" name="TextBox 25"/>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27" name="Rounded Rectangular Callout 26"/>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29" name="Rectangle 28"/>
          <p:cNvSpPr/>
          <p:nvPr/>
        </p:nvSpPr>
        <p:spPr>
          <a:xfrm>
            <a:off x="1853302" y="1893332"/>
            <a:ext cx="2702933" cy="51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p:cNvSpPr>
            <a:spLocks noGrp="1"/>
          </p:cNvSpPr>
          <p:nvPr>
            <p:ph type="sldNum" sz="quarter" idx="12"/>
          </p:nvPr>
        </p:nvSpPr>
        <p:spPr/>
        <p:txBody>
          <a:bodyPr/>
          <a:lstStyle/>
          <a:p>
            <a:fld id="{6E32B92A-CB75-4E54-8293-CBC8A13B5AFB}" type="slidenum">
              <a:rPr lang="en-US" smtClean="0"/>
              <a:t>28</a:t>
            </a:fld>
            <a:endParaRPr lang="en-US"/>
          </a:p>
        </p:txBody>
      </p:sp>
      <p:sp>
        <p:nvSpPr>
          <p:cNvPr id="31" name="TextBox 30"/>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36" name="TextBox 35"/>
          <p:cNvSpPr txBox="1"/>
          <p:nvPr/>
        </p:nvSpPr>
        <p:spPr>
          <a:xfrm>
            <a:off x="4726041" y="2412124"/>
            <a:ext cx="4081438" cy="369332"/>
          </a:xfrm>
          <a:prstGeom prst="rect">
            <a:avLst/>
          </a:prstGeom>
          <a:solidFill>
            <a:schemeClr val="tx2"/>
          </a:solidFill>
        </p:spPr>
        <p:txBody>
          <a:bodyPr wrap="none" rtlCol="0">
            <a:spAutoFit/>
          </a:bodyPr>
          <a:lstStyle/>
          <a:p>
            <a:r>
              <a:rPr lang="en-US" dirty="0" smtClean="0">
                <a:solidFill>
                  <a:schemeClr val="tx2">
                    <a:lumMod val="20000"/>
                    <a:lumOff val="80000"/>
                  </a:schemeClr>
                </a:solidFill>
              </a:rPr>
              <a:t>Low call volume =&gt; Deactivate some TRXs</a:t>
            </a:r>
            <a:endParaRPr lang="en-US" dirty="0">
              <a:solidFill>
                <a:schemeClr val="tx2">
                  <a:lumMod val="20000"/>
                  <a:lumOff val="80000"/>
                </a:schemeClr>
              </a:solidFill>
            </a:endParaRPr>
          </a:p>
        </p:txBody>
      </p:sp>
      <p:sp>
        <p:nvSpPr>
          <p:cNvPr id="28" name="Rounded Rectangular Callout 27"/>
          <p:cNvSpPr/>
          <p:nvPr/>
        </p:nvSpPr>
        <p:spPr>
          <a:xfrm>
            <a:off x="3126223" y="1267804"/>
            <a:ext cx="1905000" cy="521732"/>
          </a:xfrm>
          <a:prstGeom prst="wedgeRoundRectCallout">
            <a:avLst>
              <a:gd name="adj1" fmla="val -34902"/>
              <a:gd name="adj2" fmla="val 2891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calls ≤ </a:t>
            </a:r>
            <a:r>
              <a:rPr lang="en-US" dirty="0" smtClean="0">
                <a:latin typeface="Symbol" panose="05050102010706020507" pitchFamily="18" charset="2"/>
              </a:rPr>
              <a:t>d</a:t>
            </a:r>
            <a:endParaRPr lang="en-US" dirty="0">
              <a:latin typeface="Symbol" panose="05050102010706020507" pitchFamily="18" charset="2"/>
            </a:endParaRPr>
          </a:p>
        </p:txBody>
      </p:sp>
    </p:spTree>
    <p:extLst>
      <p:ext uri="{BB962C8B-B14F-4D97-AF65-F5344CB8AC3E}">
        <p14:creationId xmlns:p14="http://schemas.microsoft.com/office/powerpoint/2010/main" val="31200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1"/>
      <p:bldP spid="26" grpId="0"/>
      <p:bldP spid="27" grpId="0" animBg="1"/>
      <p:bldP spid="29" grpId="0" animBg="1"/>
      <p:bldP spid="36" grpId="0" animBg="1"/>
      <p:bldP spid="36" grpId="1" animBg="1"/>
      <p:bldP spid="28" grpId="0" animBg="1"/>
      <p:bldP spid="2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workload relocation help?</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18" name="Straight Connector 17"/>
          <p:cNvCxnSpPr>
            <a:stCxn id="7" idx="1"/>
            <a:endCxn id="4" idx="1"/>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7" idx="0"/>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7" name="Rounded Rectangular Callout 26"/>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8" name="Rounded Rectangular Callout 27"/>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0" name="TextBox 29"/>
          <p:cNvSpPr txBox="1"/>
          <p:nvPr/>
        </p:nvSpPr>
        <p:spPr>
          <a:xfrm>
            <a:off x="1057687" y="6019800"/>
            <a:ext cx="7324313" cy="461665"/>
          </a:xfrm>
          <a:prstGeom prst="rect">
            <a:avLst/>
          </a:prstGeom>
          <a:noFill/>
        </p:spPr>
        <p:txBody>
          <a:bodyPr wrap="none" rtlCol="0">
            <a:spAutoFit/>
          </a:bodyPr>
          <a:lstStyle/>
          <a:p>
            <a:r>
              <a:rPr lang="en-US" sz="2400" dirty="0" smtClean="0"/>
              <a:t>Handing off some calls may enable greater power savings</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29</a:t>
            </a:fld>
            <a:endParaRPr lang="en-US"/>
          </a:p>
        </p:txBody>
      </p:sp>
    </p:spTree>
    <p:extLst>
      <p:ext uri="{BB962C8B-B14F-4D97-AF65-F5344CB8AC3E}">
        <p14:creationId xmlns:p14="http://schemas.microsoft.com/office/powerpoint/2010/main" val="39587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4.72222E-6 -2.65495E-6 L -0.0533 0.10292 " pathEditMode="relative" rAng="0" ptsTypes="AA">
                                      <p:cBhvr>
                                        <p:cTn id="34" dur="2000" fill="hold"/>
                                        <p:tgtEl>
                                          <p:spTgt spid="23"/>
                                        </p:tgtEl>
                                        <p:attrNameLst>
                                          <p:attrName>ppt_x</p:attrName>
                                          <p:attrName>ppt_y</p:attrName>
                                        </p:attrNameLst>
                                      </p:cBhvr>
                                      <p:rCtr x="-2700" y="5100"/>
                                    </p:animMotion>
                                  </p:childTnLst>
                                </p:cTn>
                              </p:par>
                              <p:par>
                                <p:cTn id="35" presetID="0" presetClass="path" presetSubtype="0" accel="50000" decel="50000" fill="hold" nodeType="withEffect">
                                  <p:stCondLst>
                                    <p:cond delay="0"/>
                                  </p:stCondLst>
                                  <p:childTnLst>
                                    <p:animMotion origin="layout" path="M -3.61111E-6 2.98797E-6 L 0.04566 0.09482 " pathEditMode="relative" rAng="0" ptsTypes="AA">
                                      <p:cBhvr>
                                        <p:cTn id="36" dur="2000" fill="hold"/>
                                        <p:tgtEl>
                                          <p:spTgt spid="20"/>
                                        </p:tgtEl>
                                        <p:attrNameLst>
                                          <p:attrName>ppt_x</p:attrName>
                                          <p:attrName>ppt_y</p:attrName>
                                        </p:attrNameLst>
                                      </p:cBhvr>
                                      <p:rCtr x="2300" y="4700"/>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animBg="1"/>
      <p:bldP spid="27" grpId="1" animBg="1"/>
      <p:bldP spid="28" grpId="0" animBg="1"/>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6" name="TextBox 5"/>
          <p:cNvSpPr txBox="1"/>
          <p:nvPr/>
        </p:nvSpPr>
        <p:spPr>
          <a:xfrm>
            <a:off x="4709998" y="2883624"/>
            <a:ext cx="2986202" cy="461665"/>
          </a:xfrm>
          <a:prstGeom prst="rect">
            <a:avLst/>
          </a:prstGeom>
          <a:noFill/>
        </p:spPr>
        <p:txBody>
          <a:bodyPr wrap="none" rtlCol="0">
            <a:spAutoFit/>
          </a:bodyPr>
          <a:lstStyle/>
          <a:p>
            <a:r>
              <a:rPr lang="en-US" sz="2400" dirty="0" smtClean="0"/>
              <a:t>A </a:t>
            </a:r>
            <a:r>
              <a:rPr lang="en-US" sz="2400" dirty="0" smtClean="0"/>
              <a:t>YouTube data </a:t>
            </a:r>
            <a:r>
              <a:rPr lang="en-US" sz="2400" dirty="0" smtClean="0"/>
              <a:t>center</a:t>
            </a:r>
            <a:endParaRPr lang="en-US" sz="2400" dirty="0"/>
          </a:p>
        </p:txBody>
      </p:sp>
      <p:sp>
        <p:nvSpPr>
          <p:cNvPr id="10" name="TextBox 9"/>
          <p:cNvSpPr txBox="1"/>
          <p:nvPr/>
        </p:nvSpPr>
        <p:spPr>
          <a:xfrm>
            <a:off x="76200" y="6400800"/>
            <a:ext cx="2180405" cy="369332"/>
          </a:xfrm>
          <a:prstGeom prst="rect">
            <a:avLst/>
          </a:prstGeom>
          <a:noFill/>
        </p:spPr>
        <p:txBody>
          <a:bodyPr wrap="none" rtlCol="0">
            <a:spAutoFit/>
          </a:bodyPr>
          <a:lstStyle/>
          <a:p>
            <a:r>
              <a:rPr lang="en-US" dirty="0" smtClean="0"/>
              <a:t>Source: youtube.com</a:t>
            </a:r>
            <a:endParaRPr lang="en-US" dirty="0"/>
          </a:p>
        </p:txBody>
      </p:sp>
      <p:pic>
        <p:nvPicPr>
          <p:cNvPr id="1030" name="Picture 6" descr="http://i.istockimg.com/file_thumbview_approve/42064256/3/stock-illustration-42064256-pictogram-businessman-working-on-computer-ve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10"/>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13" name="Straight Connector 12"/>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https://i.ytimg.com/vi/JJ44hEr5DFE/maxresdefaul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0512" y="6394276"/>
            <a:ext cx="2437847" cy="369332"/>
          </a:xfrm>
          <a:prstGeom prst="rect">
            <a:avLst/>
          </a:prstGeom>
          <a:noFill/>
        </p:spPr>
        <p:txBody>
          <a:bodyPr wrap="none" rtlCol="0">
            <a:spAutoFit/>
          </a:bodyPr>
          <a:lstStyle/>
          <a:p>
            <a:r>
              <a:rPr lang="en-US" dirty="0" smtClean="0"/>
              <a:t>Source: freeimages.com</a:t>
            </a:r>
            <a:endParaRPr lang="en-US" dirty="0"/>
          </a:p>
        </p:txBody>
      </p:sp>
      <p:sp>
        <p:nvSpPr>
          <p:cNvPr id="23" name="TextBox 22"/>
          <p:cNvSpPr txBox="1"/>
          <p:nvPr/>
        </p:nvSpPr>
        <p:spPr>
          <a:xfrm>
            <a:off x="75688" y="6394276"/>
            <a:ext cx="1809983" cy="369332"/>
          </a:xfrm>
          <a:prstGeom prst="rect">
            <a:avLst/>
          </a:prstGeom>
          <a:noFill/>
        </p:spPr>
        <p:txBody>
          <a:bodyPr wrap="none" rtlCol="0">
            <a:spAutoFit/>
          </a:bodyPr>
          <a:lstStyle/>
          <a:p>
            <a:r>
              <a:rPr lang="en-US" dirty="0" smtClean="0"/>
              <a:t>Source: cnet.com</a:t>
            </a:r>
            <a:endParaRPr lang="en-US" dirty="0"/>
          </a:p>
        </p:txBody>
      </p:sp>
      <p:sp>
        <p:nvSpPr>
          <p:cNvPr id="28" name="TextBox 27"/>
          <p:cNvSpPr txBox="1"/>
          <p:nvPr/>
        </p:nvSpPr>
        <p:spPr>
          <a:xfrm>
            <a:off x="63651" y="6382608"/>
            <a:ext cx="2235997" cy="369332"/>
          </a:xfrm>
          <a:prstGeom prst="rect">
            <a:avLst/>
          </a:prstGeom>
          <a:noFill/>
        </p:spPr>
        <p:txBody>
          <a:bodyPr wrap="none" rtlCol="0">
            <a:spAutoFit/>
          </a:bodyPr>
          <a:lstStyle/>
          <a:p>
            <a:r>
              <a:rPr lang="en-US" dirty="0" smtClean="0"/>
              <a:t>Source: sekho.com.pk</a:t>
            </a:r>
            <a:endParaRPr lang="en-US" dirty="0"/>
          </a:p>
        </p:txBody>
      </p:sp>
      <p:pic>
        <p:nvPicPr>
          <p:cNvPr id="1041" name="Picture 17" descr="http://cdn.flaticon.com/png/256/48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394" y="6394276"/>
            <a:ext cx="2100511" cy="369332"/>
          </a:xfrm>
          <a:prstGeom prst="rect">
            <a:avLst/>
          </a:prstGeom>
          <a:noFill/>
        </p:spPr>
        <p:txBody>
          <a:bodyPr wrap="none" rtlCol="0">
            <a:spAutoFit/>
          </a:bodyPr>
          <a:lstStyle/>
          <a:p>
            <a:r>
              <a:rPr lang="en-US" dirty="0" smtClean="0"/>
              <a:t>Source: flaticon.com</a:t>
            </a:r>
            <a:endParaRPr lang="en-US" dirty="0"/>
          </a:p>
        </p:txBody>
      </p:sp>
      <p:cxnSp>
        <p:nvCxnSpPr>
          <p:cNvPr id="19" name="Straight Connector 18"/>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552" y="6382608"/>
            <a:ext cx="3081613" cy="369332"/>
          </a:xfrm>
          <a:prstGeom prst="rect">
            <a:avLst/>
          </a:prstGeom>
          <a:noFill/>
        </p:spPr>
        <p:txBody>
          <a:bodyPr wrap="none" rtlCol="0">
            <a:spAutoFit/>
          </a:bodyPr>
          <a:lstStyle/>
          <a:p>
            <a:r>
              <a:rPr lang="en-US" dirty="0" smtClean="0"/>
              <a:t>Source: vcetsiras.blogspot.com</a:t>
            </a:r>
            <a:endParaRPr lang="en-US" dirty="0"/>
          </a:p>
        </p:txBody>
      </p:sp>
      <p:pic>
        <p:nvPicPr>
          <p:cNvPr id="32" name="Picture 8" descr="https://i.ytimg.com/vi/JJ44hEr5DFE/maxresdefaul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8" descr="https://i.ytimg.com/vi/JJ44hEr5DFE/maxresdefaul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i2.cdn.turner.com/cnnnext/dam/assets/130917201329-pakistan-smartphone-app-story-top.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0336" y="3767177"/>
            <a:ext cx="3327328" cy="1871623"/>
          </a:xfrm>
          <a:prstGeom prst="rect">
            <a:avLst/>
          </a:prstGeom>
          <a:noFill/>
          <a:extLst>
            <a:ext uri="{909E8E84-426E-40DD-AFC4-6F175D3DCCD1}">
              <a14:hiddenFill xmlns:a14="http://schemas.microsoft.com/office/drawing/2010/main">
                <a:solidFill>
                  <a:srgbClr val="FFFFFF"/>
                </a:solidFill>
              </a14:hiddenFill>
            </a:ext>
          </a:extLst>
        </p:spPr>
      </p:pic>
      <p:sp>
        <p:nvSpPr>
          <p:cNvPr id="9" name="Trapezoid 8"/>
          <p:cNvSpPr/>
          <p:nvPr/>
        </p:nvSpPr>
        <p:spPr>
          <a:xfrm>
            <a:off x="3429000" y="1938377"/>
            <a:ext cx="5486400" cy="1752600"/>
          </a:xfrm>
          <a:prstGeom prst="trapezoid">
            <a:avLst>
              <a:gd name="adj" fmla="val 15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telenor.com/wp-content/uploads/2013/06/TEL_h_pos_3D_4cp_200m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04658" y="4250605"/>
            <a:ext cx="1836730" cy="1221433"/>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p:cNvSpPr>
            <a:spLocks noGrp="1"/>
          </p:cNvSpPr>
          <p:nvPr>
            <p:ph type="sldNum" sz="quarter" idx="12"/>
          </p:nvPr>
        </p:nvSpPr>
        <p:spPr/>
        <p:txBody>
          <a:bodyPr/>
          <a:lstStyle/>
          <a:p>
            <a:fld id="{6E32B92A-CB75-4E54-8293-CBC8A13B5AFB}" type="slidenum">
              <a:rPr lang="en-US" smtClean="0"/>
              <a:t>3</a:t>
            </a:fld>
            <a:endParaRPr lang="en-US"/>
          </a:p>
        </p:txBody>
      </p:sp>
      <p:sp>
        <p:nvSpPr>
          <p:cNvPr id="85" name="Cloud 84"/>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6" descr="http://i.istockimg.com/file_thumbview_approve/42064256/3/stock-illustration-42064256-pictogram-businessman-working-on-computer-vec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Connector 104"/>
          <p:cNvCxnSpPr>
            <a:stCxn id="108" idx="1"/>
          </p:cNvCxnSpPr>
          <p:nvPr/>
        </p:nvCxnSpPr>
        <p:spPr>
          <a:xfrm>
            <a:off x="2857500" y="2665135"/>
            <a:ext cx="114300" cy="382865"/>
          </a:xfrm>
          <a:prstGeom prst="line">
            <a:avLst/>
          </a:prstGeom>
        </p:spPr>
        <p:style>
          <a:lnRef idx="1">
            <a:schemeClr val="accent1"/>
          </a:lnRef>
          <a:fillRef idx="0">
            <a:schemeClr val="accent1"/>
          </a:fillRef>
          <a:effectRef idx="0">
            <a:schemeClr val="accent1"/>
          </a:effectRef>
          <a:fontRef idx="minor">
            <a:schemeClr val="tx1"/>
          </a:fontRef>
        </p:style>
      </p:cxnSp>
      <p:sp>
        <p:nvSpPr>
          <p:cNvPr id="108" name="Cloud 107"/>
          <p:cNvSpPr/>
          <p:nvPr/>
        </p:nvSpPr>
        <p:spPr>
          <a:xfrm>
            <a:off x="1828800" y="914400"/>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128" name="Picture 17" descr="http://cdn.flaticon.com/png/256/48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5112" y="306599"/>
            <a:ext cx="659100" cy="659100"/>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Group 128"/>
          <p:cNvGrpSpPr/>
          <p:nvPr/>
        </p:nvGrpSpPr>
        <p:grpSpPr>
          <a:xfrm>
            <a:off x="2214218" y="1366946"/>
            <a:ext cx="1286563" cy="914400"/>
            <a:chOff x="3857477" y="3084862"/>
            <a:chExt cx="1286563" cy="914400"/>
          </a:xfrm>
        </p:grpSpPr>
        <p:pic>
          <p:nvPicPr>
            <p:cNvPr id="130" name="Picture 12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131" name="Hexagon 130"/>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31"/>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133" name="Hexagon 132"/>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Hexagon 133"/>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Hexagon 134"/>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137" name="Picture 1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138" name="Picture 13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139" name="Picture 1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140" name="Picture 1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141" name="Hexagon 140"/>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143" name="Hexagon 142"/>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1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145" name="Hexagon 144"/>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3906523" y="4404121"/>
            <a:ext cx="1286563" cy="914400"/>
            <a:chOff x="3857477" y="3084862"/>
            <a:chExt cx="1286563" cy="914400"/>
          </a:xfrm>
        </p:grpSpPr>
        <p:pic>
          <p:nvPicPr>
            <p:cNvPr id="147" name="Picture 14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148" name="Hexagon 147"/>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Hexagon 148"/>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150" name="Hexagon 149"/>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Hexagon 150"/>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exagon 151"/>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154" name="Picture 1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155" name="Picture 15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156" name="Picture 1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157" name="Picture 1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158" name="Hexagon 157"/>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1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160" name="Hexagon 159"/>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162" name="Hexagon 161"/>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https://www.google.com/about/careers/files/team_data-center_image_726x726.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3690977"/>
            <a:ext cx="5486400" cy="30908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53817" y="2099231"/>
            <a:ext cx="6029728" cy="461665"/>
          </a:xfrm>
          <a:prstGeom prst="rect">
            <a:avLst/>
          </a:prstGeom>
          <a:solidFill>
            <a:schemeClr val="accent3">
              <a:lumMod val="50000"/>
            </a:schemeClr>
          </a:solidFill>
          <a:ln>
            <a:solidFill>
              <a:schemeClr val="tx1"/>
            </a:solidFill>
          </a:ln>
        </p:spPr>
        <p:txBody>
          <a:bodyPr wrap="none" rtlCol="0">
            <a:spAutoFit/>
          </a:bodyPr>
          <a:lstStyle/>
          <a:p>
            <a:r>
              <a:rPr lang="en-US" sz="2400" dirty="0" smtClean="0">
                <a:solidFill>
                  <a:schemeClr val="accent6">
                    <a:lumMod val="60000"/>
                    <a:lumOff val="40000"/>
                  </a:schemeClr>
                </a:solidFill>
              </a:rPr>
              <a:t>Federated networks empower communication</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19052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0"/>
                            </p:stCondLst>
                            <p:childTnLst>
                              <p:par>
                                <p:cTn id="23" presetID="1" presetClass="exit" presetSubtype="0" fill="hold" grpId="1" nodeType="afterEffect">
                                  <p:stCondLst>
                                    <p:cond delay="0"/>
                                  </p:stCondLst>
                                  <p:childTnLst>
                                    <p:set>
                                      <p:cBhvr>
                                        <p:cTn id="24" dur="1" fill="hold">
                                          <p:stCondLst>
                                            <p:cond delay="0"/>
                                          </p:stCondLst>
                                        </p:cTn>
                                        <p:tgtEl>
                                          <p:spTgt spid="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6"/>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02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
                                        </p:tgtEl>
                                        <p:attrNameLst>
                                          <p:attrName>style.visibility</p:attrName>
                                        </p:attrNameLst>
                                      </p:cBhvr>
                                      <p:to>
                                        <p:strVal val="hidden"/>
                                      </p:to>
                                    </p:set>
                                  </p:childTnLst>
                                </p:cTn>
                              </p:par>
                              <p:par>
                                <p:cTn id="55" presetID="6" presetClass="emph" presetSubtype="0" fill="hold" nodeType="withEffect">
                                  <p:stCondLst>
                                    <p:cond delay="0"/>
                                  </p:stCondLst>
                                  <p:childTnLst>
                                    <p:animScale>
                                      <p:cBhvr>
                                        <p:cTn id="56" dur="200" fill="hold"/>
                                        <p:tgtEl>
                                          <p:spTgt spid="1032"/>
                                        </p:tgtEl>
                                      </p:cBhvr>
                                      <p:by x="25000" y="25000"/>
                                    </p:animScale>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4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10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4100"/>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xit" presetSubtype="0" fill="hold" grpId="1" nodeType="withEffect">
                                  <p:stCondLst>
                                    <p:cond delay="0"/>
                                  </p:stCondLst>
                                  <p:childTnLst>
                                    <p:set>
                                      <p:cBhvr>
                                        <p:cTn id="82" dur="1" fill="hold">
                                          <p:stCondLst>
                                            <p:cond delay="0"/>
                                          </p:stCondLst>
                                        </p:cTn>
                                        <p:tgtEl>
                                          <p:spTgt spid="31"/>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4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7"/>
                                        </p:tgtEl>
                                        <p:attrNameLst>
                                          <p:attrName>style.visibility</p:attrName>
                                        </p:attrNameLst>
                                      </p:cBhvr>
                                      <p:to>
                                        <p:strVal val="hidden"/>
                                      </p:to>
                                    </p:set>
                                  </p:childTnLst>
                                </p:cTn>
                              </p:par>
                              <p:par>
                                <p:cTn id="93" presetID="1" presetClass="entr" presetSubtype="0" fill="hold" nodeType="withEffect">
                                  <p:stCondLst>
                                    <p:cond delay="0"/>
                                  </p:stCondLst>
                                  <p:childTnLst>
                                    <p:set>
                                      <p:cBhvr>
                                        <p:cTn id="94" dur="1" fill="hold">
                                          <p:stCondLst>
                                            <p:cond delay="0"/>
                                          </p:stCondLst>
                                        </p:cTn>
                                        <p:tgtEl>
                                          <p:spTgt spid="10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0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9"/>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nodeType="afterEffect">
                                  <p:stCondLst>
                                    <p:cond delay="0"/>
                                  </p:stCondLst>
                                  <p:childTnLst>
                                    <p:set>
                                      <p:cBhvr>
                                        <p:cTn id="105" dur="1" fill="hold">
                                          <p:stCondLst>
                                            <p:cond delay="0"/>
                                          </p:stCondLst>
                                        </p:cTn>
                                        <p:tgtEl>
                                          <p:spTgt spid="105"/>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128"/>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animBg="1"/>
      <p:bldP spid="21" grpId="1"/>
      <p:bldP spid="23" grpId="0"/>
      <p:bldP spid="23" grpId="1"/>
      <p:bldP spid="28" grpId="0"/>
      <p:bldP spid="28" grpId="1"/>
      <p:bldP spid="31" grpId="0"/>
      <p:bldP spid="31" grpId="1"/>
      <p:bldP spid="37" grpId="0"/>
      <p:bldP spid="37" grpId="1"/>
      <p:bldP spid="9" grpId="0" animBg="1"/>
      <p:bldP spid="9" grpId="1" animBg="1"/>
      <p:bldP spid="85" grpId="0" animBg="1"/>
      <p:bldP spid="108"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Workload Relocation Possible?</a:t>
            </a:r>
            <a:endParaRPr lang="en-US" dirty="0"/>
          </a:p>
        </p:txBody>
      </p:sp>
      <p:pic>
        <p:nvPicPr>
          <p:cNvPr id="4" name="Picture 3" descr="coveragecdf.eps"/>
          <p:cNvPicPr>
            <a:picLocks noChangeAspect="1"/>
          </p:cNvPicPr>
          <p:nvPr/>
        </p:nvPicPr>
        <p:blipFill>
          <a:blip r:embed="rId2" cstate="print"/>
          <a:stretch>
            <a:fillRect/>
          </a:stretch>
        </p:blipFill>
        <p:spPr>
          <a:xfrm>
            <a:off x="928687" y="1143000"/>
            <a:ext cx="7148513" cy="5099800"/>
          </a:xfrm>
          <a:prstGeom prst="rect">
            <a:avLst/>
          </a:prstGeom>
        </p:spPr>
      </p:pic>
      <p:sp>
        <p:nvSpPr>
          <p:cNvPr id="3" name="Slide Number Placeholder 2"/>
          <p:cNvSpPr>
            <a:spLocks noGrp="1"/>
          </p:cNvSpPr>
          <p:nvPr>
            <p:ph type="sldNum" sz="quarter" idx="12"/>
          </p:nvPr>
        </p:nvSpPr>
        <p:spPr/>
        <p:txBody>
          <a:bodyPr/>
          <a:lstStyle/>
          <a:p>
            <a:fld id="{6E32B92A-CB75-4E54-8293-CBC8A13B5AFB}" type="slidenum">
              <a:rPr lang="en-US" smtClean="0"/>
              <a:t>30</a:t>
            </a:fld>
            <a:endParaRPr lang="en-US"/>
          </a:p>
        </p:txBody>
      </p:sp>
    </p:spTree>
    <p:extLst>
      <p:ext uri="{BB962C8B-B14F-4D97-AF65-F5344CB8AC3E}">
        <p14:creationId xmlns:p14="http://schemas.microsoft.com/office/powerpoint/2010/main" val="1502552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Parallels With Case Study 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7220595"/>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6" name="TextBox 5"/>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8" name="TextBox 7"/>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9" name="TextBox 8"/>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11" name="TextBox 10"/>
          <p:cNvSpPr txBox="1"/>
          <p:nvPr/>
        </p:nvSpPr>
        <p:spPr>
          <a:xfrm>
            <a:off x="3276600" y="4267199"/>
            <a:ext cx="1423788" cy="461665"/>
          </a:xfrm>
          <a:prstGeom prst="rect">
            <a:avLst/>
          </a:prstGeom>
          <a:noFill/>
        </p:spPr>
        <p:txBody>
          <a:bodyPr wrap="none" rtlCol="0">
            <a:spAutoFit/>
          </a:bodyPr>
          <a:lstStyle/>
          <a:p>
            <a:r>
              <a:rPr lang="en-US" sz="2400" dirty="0" smtClean="0"/>
              <a:t>Negligible</a:t>
            </a:r>
            <a:endParaRPr lang="en-US" sz="2400" dirty="0"/>
          </a:p>
        </p:txBody>
      </p:sp>
      <p:sp>
        <p:nvSpPr>
          <p:cNvPr id="12" name="TextBox 11"/>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13" name="TextBox 12"/>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4" name="TextBox 13"/>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5" name="TextBox 14"/>
          <p:cNvSpPr txBox="1"/>
          <p:nvPr/>
        </p:nvSpPr>
        <p:spPr>
          <a:xfrm>
            <a:off x="6070135" y="4062478"/>
            <a:ext cx="2388065" cy="830997"/>
          </a:xfrm>
          <a:prstGeom prst="rect">
            <a:avLst/>
          </a:prstGeom>
          <a:noFill/>
        </p:spPr>
        <p:txBody>
          <a:bodyPr wrap="square" rtlCol="0">
            <a:spAutoFit/>
          </a:bodyPr>
          <a:lstStyle/>
          <a:p>
            <a:r>
              <a:rPr lang="en-US" sz="2400" dirty="0"/>
              <a:t>(De)activation </a:t>
            </a:r>
            <a:r>
              <a:rPr lang="en-US" sz="2400" dirty="0" smtClean="0"/>
              <a:t>overheads</a:t>
            </a:r>
            <a:endParaRPr lang="en-US" sz="2400" dirty="0"/>
          </a:p>
        </p:txBody>
      </p:sp>
      <p:sp>
        <p:nvSpPr>
          <p:cNvPr id="16" name="TextBox 15"/>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31</a:t>
            </a:fld>
            <a:endParaRPr lang="en-US"/>
          </a:p>
        </p:txBody>
      </p:sp>
    </p:spTree>
    <p:extLst>
      <p:ext uri="{BB962C8B-B14F-4D97-AF65-F5344CB8AC3E}">
        <p14:creationId xmlns:p14="http://schemas.microsoft.com/office/powerpoint/2010/main" val="375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3" name="Multiply 2"/>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52600" y="5105400"/>
            <a:ext cx="5254965" cy="523220"/>
          </a:xfrm>
          <a:prstGeom prst="rect">
            <a:avLst/>
          </a:prstGeom>
          <a:noFill/>
        </p:spPr>
        <p:txBody>
          <a:bodyPr wrap="none" rtlCol="0">
            <a:spAutoFit/>
          </a:bodyPr>
          <a:lstStyle/>
          <a:p>
            <a:r>
              <a:rPr lang="en-US" sz="2800" dirty="0" smtClean="0"/>
              <a:t>For every interval, minimize # TRXs</a:t>
            </a:r>
            <a:endParaRPr lang="en-US" sz="2800" dirty="0"/>
          </a:p>
        </p:txBody>
      </p:sp>
      <p:pic>
        <p:nvPicPr>
          <p:cNvPr id="2050" name="Picture 2" descr="http://pch.district70.org/wp-content/uploads/2015/08/Bad-Luck-Bri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038600"/>
            <a:ext cx="4762500" cy="26479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24" name="TextBox 23"/>
          <p:cNvSpPr txBox="1"/>
          <p:nvPr/>
        </p:nvSpPr>
        <p:spPr>
          <a:xfrm>
            <a:off x="7597578" y="6091535"/>
            <a:ext cx="1241622" cy="461665"/>
          </a:xfrm>
          <a:prstGeom prst="rect">
            <a:avLst/>
          </a:prstGeom>
          <a:noFill/>
        </p:spPr>
        <p:txBody>
          <a:bodyPr wrap="none" rtlCol="0">
            <a:spAutoFit/>
          </a:bodyPr>
          <a:lstStyle/>
          <a:p>
            <a:r>
              <a:rPr lang="en-US" sz="2400" dirty="0" smtClean="0">
                <a:solidFill>
                  <a:schemeClr val="bg1"/>
                </a:solidFill>
              </a:rPr>
              <a:t>NP-Hard</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32</a:t>
            </a:fld>
            <a:endParaRPr lang="en-US"/>
          </a:p>
        </p:txBody>
      </p:sp>
    </p:spTree>
    <p:extLst>
      <p:ext uri="{BB962C8B-B14F-4D97-AF65-F5344CB8AC3E}">
        <p14:creationId xmlns:p14="http://schemas.microsoft.com/office/powerpoint/2010/main" val="30598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1" grpId="0"/>
      <p:bldP spid="21" grpId="1"/>
      <p:bldP spid="22"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ular Callout 11"/>
          <p:cNvSpPr/>
          <p:nvPr/>
        </p:nvSpPr>
        <p:spPr>
          <a:xfrm>
            <a:off x="6125810" y="1676400"/>
            <a:ext cx="3018190" cy="762000"/>
          </a:xfrm>
          <a:prstGeom prst="wedgeRoundRectCallout">
            <a:avLst>
              <a:gd name="adj1" fmla="val 12131"/>
              <a:gd name="adj2" fmla="val 176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RED-BL: Minimum cardinality subset that covers J</a:t>
            </a:r>
            <a:endParaRPr lang="en-US" dirty="0"/>
          </a:p>
        </p:txBody>
      </p:sp>
      <p:sp>
        <p:nvSpPr>
          <p:cNvPr id="73" name="TextBox 72"/>
          <p:cNvSpPr txBox="1"/>
          <p:nvPr/>
        </p:nvSpPr>
        <p:spPr>
          <a:xfrm>
            <a:off x="6365894" y="2173069"/>
            <a:ext cx="2473306" cy="646331"/>
          </a:xfrm>
          <a:prstGeom prst="rect">
            <a:avLst/>
          </a:prstGeom>
          <a:solidFill>
            <a:schemeClr val="accent1">
              <a:lumMod val="40000"/>
              <a:lumOff val="60000"/>
            </a:schemeClr>
          </a:solidFill>
        </p:spPr>
        <p:txBody>
          <a:bodyPr wrap="none" rtlCol="0">
            <a:spAutoFit/>
          </a:bodyPr>
          <a:lstStyle/>
          <a:p>
            <a:pPr algn="ctr"/>
            <a:r>
              <a:rPr lang="en-US" dirty="0" smtClean="0"/>
              <a:t>Call this graph problem: </a:t>
            </a:r>
          </a:p>
          <a:p>
            <a:pPr algn="ctr"/>
            <a:r>
              <a:rPr lang="en-US" dirty="0" smtClean="0"/>
              <a:t>Modified MDS</a:t>
            </a:r>
            <a:endParaRPr lang="en-US" dirty="0"/>
          </a:p>
        </p:txBody>
      </p:sp>
      <p:sp>
        <p:nvSpPr>
          <p:cNvPr id="2" name="Title 1"/>
          <p:cNvSpPr>
            <a:spLocks noGrp="1"/>
          </p:cNvSpPr>
          <p:nvPr>
            <p:ph type="title"/>
          </p:nvPr>
        </p:nvSpPr>
        <p:spPr/>
        <p:txBody>
          <a:bodyPr/>
          <a:lstStyle/>
          <a:p>
            <a:r>
              <a:rPr lang="en-US" dirty="0" smtClean="0"/>
              <a:t>Complexity 1/2</a:t>
            </a:r>
            <a:endParaRPr lang="en-US" dirty="0"/>
          </a:p>
        </p:txBody>
      </p:sp>
      <p:sp>
        <p:nvSpPr>
          <p:cNvPr id="3" name="Content Placeholder 2"/>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20" name="Oval 19"/>
          <p:cNvSpPr/>
          <p:nvPr/>
        </p:nvSpPr>
        <p:spPr>
          <a:xfrm>
            <a:off x="6858000" y="2895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858000" y="3429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858000" y="3962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580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58000" y="5029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848600" y="34290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48600" y="40386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20" idx="6"/>
            <a:endCxn id="29" idx="2"/>
          </p:cNvCxnSpPr>
          <p:nvPr/>
        </p:nvCxnSpPr>
        <p:spPr>
          <a:xfrm>
            <a:off x="7239000" y="30861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6"/>
            <a:endCxn id="30" idx="2"/>
          </p:cNvCxnSpPr>
          <p:nvPr/>
        </p:nvCxnSpPr>
        <p:spPr>
          <a:xfrm>
            <a:off x="7239000" y="3619500"/>
            <a:ext cx="609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a:endCxn id="29" idx="2"/>
          </p:cNvCxnSpPr>
          <p:nvPr/>
        </p:nvCxnSpPr>
        <p:spPr>
          <a:xfrm flipV="1">
            <a:off x="7239000" y="36195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6"/>
            <a:endCxn id="31" idx="2"/>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7" idx="6"/>
            <a:endCxn id="29" idx="2"/>
          </p:cNvCxnSpPr>
          <p:nvPr/>
        </p:nvCxnSpPr>
        <p:spPr>
          <a:xfrm flipV="1">
            <a:off x="7239000" y="3619500"/>
            <a:ext cx="6096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6"/>
            <a:endCxn id="30" idx="2"/>
          </p:cNvCxnSpPr>
          <p:nvPr/>
        </p:nvCxnSpPr>
        <p:spPr>
          <a:xfrm flipV="1">
            <a:off x="7239000" y="4229100"/>
            <a:ext cx="609600" cy="9906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39" name="TextBox 38"/>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p:cNvSpPr>
            <a:spLocks noGrp="1"/>
          </p:cNvSpPr>
          <p:nvPr>
            <p:ph type="sldNum" sz="quarter" idx="12"/>
          </p:nvPr>
        </p:nvSpPr>
        <p:spPr/>
        <p:txBody>
          <a:bodyPr/>
          <a:lstStyle/>
          <a:p>
            <a:fld id="{6E32B92A-CB75-4E54-8293-CBC8A13B5AFB}" type="slidenum">
              <a:rPr lang="en-US" smtClean="0"/>
              <a:t>33</a:t>
            </a:fld>
            <a:endParaRPr lang="en-US"/>
          </a:p>
        </p:txBody>
      </p:sp>
      <p:cxnSp>
        <p:nvCxnSpPr>
          <p:cNvPr id="54" name="Straight Arrow Connector 53"/>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046045" y="5459924"/>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cxnSp>
        <p:nvCxnSpPr>
          <p:cNvPr id="64" name="Straight Connector 63"/>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35183" y="5336346"/>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68" name="TextBox 67"/>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69" name="TextBox 68"/>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
        <p:nvSpPr>
          <p:cNvPr id="71" name="TextBox 70"/>
          <p:cNvSpPr txBox="1"/>
          <p:nvPr/>
        </p:nvSpPr>
        <p:spPr>
          <a:xfrm>
            <a:off x="1922232" y="4038600"/>
            <a:ext cx="4617611" cy="1015663"/>
          </a:xfrm>
          <a:prstGeom prst="rect">
            <a:avLst/>
          </a:prstGeom>
          <a:solidFill>
            <a:schemeClr val="accent1">
              <a:lumMod val="40000"/>
              <a:lumOff val="60000"/>
            </a:schemeClr>
          </a:solidFill>
        </p:spPr>
        <p:txBody>
          <a:bodyPr wrap="none" rtlCol="0">
            <a:spAutoFit/>
          </a:bodyPr>
          <a:lstStyle/>
          <a:p>
            <a:pPr algn="ctr"/>
            <a:r>
              <a:rPr lang="en-US" sz="2000" dirty="0" smtClean="0"/>
              <a:t>At every BTS</a:t>
            </a:r>
          </a:p>
          <a:p>
            <a:pPr algn="ctr"/>
            <a:endParaRPr lang="en-US" sz="2000" dirty="0" smtClean="0"/>
          </a:p>
          <a:p>
            <a:pPr algn="ctr"/>
            <a:r>
              <a:rPr lang="en-US" sz="2000" dirty="0" smtClean="0"/>
              <a:t>First call incurs a sudden jump in power (</a:t>
            </a:r>
            <a:r>
              <a:rPr lang="en-US" sz="2000" dirty="0" smtClean="0">
                <a:latin typeface="Symbol" panose="05050102010706020507" pitchFamily="18" charset="2"/>
              </a:rPr>
              <a:t>g</a:t>
            </a:r>
            <a:r>
              <a:rPr lang="en-US" sz="2000" dirty="0" smtClean="0"/>
              <a:t>)</a:t>
            </a:r>
            <a:endParaRPr lang="en-US" sz="2000" dirty="0"/>
          </a:p>
        </p:txBody>
      </p:sp>
      <p:sp>
        <p:nvSpPr>
          <p:cNvPr id="72" name="TextBox 71"/>
          <p:cNvSpPr txBox="1"/>
          <p:nvPr/>
        </p:nvSpPr>
        <p:spPr>
          <a:xfrm>
            <a:off x="2179175" y="3424535"/>
            <a:ext cx="5898025" cy="461665"/>
          </a:xfrm>
          <a:prstGeom prst="rect">
            <a:avLst/>
          </a:prstGeom>
          <a:solidFill>
            <a:schemeClr val="bg2">
              <a:lumMod val="25000"/>
            </a:schemeClr>
          </a:solidFill>
        </p:spPr>
        <p:txBody>
          <a:bodyPr wrap="none" rtlCol="0">
            <a:spAutoFit/>
          </a:bodyPr>
          <a:lstStyle/>
          <a:p>
            <a:r>
              <a:rPr lang="en-US" sz="2400" dirty="0" smtClean="0">
                <a:solidFill>
                  <a:schemeClr val="accent6">
                    <a:lumMod val="60000"/>
                    <a:lumOff val="40000"/>
                  </a:schemeClr>
                </a:solidFill>
              </a:rPr>
              <a:t>Optimal solution will use fewest possible BTSs</a:t>
            </a:r>
            <a:endParaRPr lang="en-US" sz="2400" dirty="0">
              <a:solidFill>
                <a:schemeClr val="accent6">
                  <a:lumMod val="60000"/>
                  <a:lumOff val="40000"/>
                </a:schemeClr>
              </a:solidFill>
            </a:endParaRPr>
          </a:p>
        </p:txBody>
      </p:sp>
      <p:sp>
        <p:nvSpPr>
          <p:cNvPr id="74" name="TextBox 73"/>
          <p:cNvSpPr txBox="1"/>
          <p:nvPr/>
        </p:nvSpPr>
        <p:spPr>
          <a:xfrm>
            <a:off x="3348435" y="1676400"/>
            <a:ext cx="2777375" cy="1015663"/>
          </a:xfrm>
          <a:prstGeom prst="rect">
            <a:avLst/>
          </a:prstGeom>
          <a:solidFill>
            <a:schemeClr val="accent1">
              <a:lumMod val="40000"/>
              <a:lumOff val="60000"/>
            </a:schemeClr>
          </a:solidFill>
        </p:spPr>
        <p:txBody>
          <a:bodyPr wrap="square" rtlCol="0">
            <a:spAutoFit/>
          </a:bodyPr>
          <a:lstStyle/>
          <a:p>
            <a:r>
              <a:rPr lang="en-US" sz="2000" dirty="0" smtClean="0"/>
              <a:t>BTS Cost:</a:t>
            </a:r>
          </a:p>
          <a:p>
            <a:r>
              <a:rPr lang="en-US" sz="2000" dirty="0" smtClean="0"/>
              <a:t>	</a:t>
            </a:r>
            <a:r>
              <a:rPr lang="en-US" sz="2000" dirty="0" smtClean="0">
                <a:solidFill>
                  <a:schemeClr val="accent6">
                    <a:lumMod val="75000"/>
                  </a:schemeClr>
                </a:solidFill>
              </a:rPr>
              <a:t>0 calls:</a:t>
            </a:r>
            <a:r>
              <a:rPr lang="en-US" sz="2000" dirty="0" smtClean="0"/>
              <a:t> 0</a:t>
            </a:r>
          </a:p>
          <a:p>
            <a:r>
              <a:rPr lang="en-US" sz="2000" dirty="0" smtClean="0"/>
              <a:t>	</a:t>
            </a:r>
            <a:r>
              <a:rPr lang="en-US" sz="2000" dirty="0" smtClean="0">
                <a:solidFill>
                  <a:schemeClr val="accent6">
                    <a:lumMod val="75000"/>
                  </a:schemeClr>
                </a:solidFill>
              </a:rPr>
              <a:t>n calls:</a:t>
            </a:r>
            <a:r>
              <a:rPr lang="en-US" sz="2000" dirty="0" smtClean="0"/>
              <a:t> </a:t>
            </a:r>
            <a:r>
              <a:rPr lang="en-US" sz="2000" dirty="0" smtClean="0">
                <a:latin typeface="Symbol" panose="05050102010706020507" pitchFamily="18" charset="2"/>
              </a:rPr>
              <a:t>g</a:t>
            </a:r>
            <a:r>
              <a:rPr lang="en-US" sz="2000" dirty="0" smtClean="0"/>
              <a:t> + n</a:t>
            </a:r>
            <a:r>
              <a:rPr lang="en-US" sz="2000" dirty="0" smtClean="0">
                <a:latin typeface="Symbol" panose="05050102010706020507" pitchFamily="18" charset="2"/>
              </a:rPr>
              <a:t>e</a:t>
            </a:r>
            <a:r>
              <a:rPr lang="en-US" sz="2000" dirty="0" smtClean="0"/>
              <a:t> </a:t>
            </a:r>
            <a:endParaRPr lang="en-US" sz="2000" dirty="0"/>
          </a:p>
        </p:txBody>
      </p:sp>
    </p:spTree>
    <p:extLst>
      <p:ext uri="{BB962C8B-B14F-4D97-AF65-F5344CB8AC3E}">
        <p14:creationId xmlns:p14="http://schemas.microsoft.com/office/powerpoint/2010/main" val="39212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8.33333E-7 4.79186E-6 L -0.18073 0.02728 " pathEditMode="relative" rAng="0" ptsTypes="AA">
                                      <p:cBhvr>
                                        <p:cTn id="22" dur="2000" fill="hold"/>
                                        <p:tgtEl>
                                          <p:spTgt spid="60"/>
                                        </p:tgtEl>
                                        <p:attrNameLst>
                                          <p:attrName>ppt_x</p:attrName>
                                          <p:attrName>ppt_y</p:attrName>
                                        </p:attrNameLst>
                                      </p:cBhvr>
                                      <p:rCtr x="-9045" y="13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4" presetClass="emph" presetSubtype="0" fill="hold" grpId="0" nodeType="clickEffect">
                                  <p:stCondLst>
                                    <p:cond delay="0"/>
                                  </p:stCondLst>
                                  <p:childTnLst>
                                    <p:animClr clrSpc="hsl" dir="cw">
                                      <p:cBhvr override="childStyle">
                                        <p:cTn id="82" dur="500" fill="hold"/>
                                        <p:tgtEl>
                                          <p:spTgt spid="29"/>
                                        </p:tgtEl>
                                        <p:attrNameLst>
                                          <p:attrName>style.color</p:attrName>
                                        </p:attrNameLst>
                                      </p:cBhvr>
                                      <p:by>
                                        <p:hsl h="0" s="-12549" l="-25098"/>
                                      </p:by>
                                    </p:animClr>
                                    <p:animClr clrSpc="hsl" dir="cw">
                                      <p:cBhvr>
                                        <p:cTn id="83" dur="500" fill="hold"/>
                                        <p:tgtEl>
                                          <p:spTgt spid="29"/>
                                        </p:tgtEl>
                                        <p:attrNameLst>
                                          <p:attrName>fillcolor</p:attrName>
                                        </p:attrNameLst>
                                      </p:cBhvr>
                                      <p:by>
                                        <p:hsl h="0" s="-12549" l="-25098"/>
                                      </p:by>
                                    </p:animClr>
                                    <p:animClr clrSpc="hsl" dir="cw">
                                      <p:cBhvr>
                                        <p:cTn id="84" dur="500" fill="hold"/>
                                        <p:tgtEl>
                                          <p:spTgt spid="29"/>
                                        </p:tgtEl>
                                        <p:attrNameLst>
                                          <p:attrName>stroke.color</p:attrName>
                                        </p:attrNameLst>
                                      </p:cBhvr>
                                      <p:by>
                                        <p:hsl h="0" s="-12549" l="-25098"/>
                                      </p:by>
                                    </p:animClr>
                                    <p:set>
                                      <p:cBhvr>
                                        <p:cTn id="85" dur="500" fill="hold"/>
                                        <p:tgtEl>
                                          <p:spTgt spid="29"/>
                                        </p:tgtEl>
                                        <p:attrNameLst>
                                          <p:attrName>fill.type</p:attrName>
                                        </p:attrNameLst>
                                      </p:cBhvr>
                                      <p:to>
                                        <p:strVal val="solid"/>
                                      </p:to>
                                    </p:set>
                                  </p:childTnLst>
                                </p:cTn>
                              </p:par>
                              <p:par>
                                <p:cTn id="86" presetID="24" presetClass="emph" presetSubtype="0" fill="hold" grpId="0" nodeType="withEffect">
                                  <p:stCondLst>
                                    <p:cond delay="0"/>
                                  </p:stCondLst>
                                  <p:childTnLst>
                                    <p:animClr clrSpc="hsl" dir="cw">
                                      <p:cBhvr override="childStyle">
                                        <p:cTn id="87" dur="500" fill="hold"/>
                                        <p:tgtEl>
                                          <p:spTgt spid="30"/>
                                        </p:tgtEl>
                                        <p:attrNameLst>
                                          <p:attrName>style.color</p:attrName>
                                        </p:attrNameLst>
                                      </p:cBhvr>
                                      <p:by>
                                        <p:hsl h="0" s="-12549" l="-25098"/>
                                      </p:by>
                                    </p:animClr>
                                    <p:animClr clrSpc="hsl" dir="cw">
                                      <p:cBhvr>
                                        <p:cTn id="88" dur="500" fill="hold"/>
                                        <p:tgtEl>
                                          <p:spTgt spid="30"/>
                                        </p:tgtEl>
                                        <p:attrNameLst>
                                          <p:attrName>fillcolor</p:attrName>
                                        </p:attrNameLst>
                                      </p:cBhvr>
                                      <p:by>
                                        <p:hsl h="0" s="-12549" l="-25098"/>
                                      </p:by>
                                    </p:animClr>
                                    <p:animClr clrSpc="hsl" dir="cw">
                                      <p:cBhvr>
                                        <p:cTn id="89" dur="500" fill="hold"/>
                                        <p:tgtEl>
                                          <p:spTgt spid="30"/>
                                        </p:tgtEl>
                                        <p:attrNameLst>
                                          <p:attrName>stroke.color</p:attrName>
                                        </p:attrNameLst>
                                      </p:cBhvr>
                                      <p:by>
                                        <p:hsl h="0" s="-12549" l="-25098"/>
                                      </p:by>
                                    </p:animClr>
                                    <p:set>
                                      <p:cBhvr>
                                        <p:cTn id="90" dur="500" fill="hold"/>
                                        <p:tgtEl>
                                          <p:spTgt spid="30"/>
                                        </p:tgtEl>
                                        <p:attrNameLst>
                                          <p:attrName>fill.type</p:attrName>
                                        </p:attrNameLst>
                                      </p:cBhvr>
                                      <p:to>
                                        <p:strVal val="solid"/>
                                      </p:to>
                                    </p:set>
                                  </p:childTnLst>
                                </p:cTn>
                              </p:par>
                              <p:par>
                                <p:cTn id="91" presetID="24" presetClass="emph" presetSubtype="0" fill="hold" nodeType="withEffect">
                                  <p:stCondLst>
                                    <p:cond delay="0"/>
                                  </p:stCondLst>
                                  <p:childTnLst>
                                    <p:animClr clrSpc="hsl" dir="cw">
                                      <p:cBhvr override="childStyle">
                                        <p:cTn id="92" dur="500" fill="hold"/>
                                        <p:tgtEl>
                                          <p:spTgt spid="32"/>
                                        </p:tgtEl>
                                        <p:attrNameLst>
                                          <p:attrName>style.color</p:attrName>
                                        </p:attrNameLst>
                                      </p:cBhvr>
                                      <p:by>
                                        <p:hsl h="0" s="-12549" l="-25098"/>
                                      </p:by>
                                    </p:animClr>
                                    <p:animClr clrSpc="hsl" dir="cw">
                                      <p:cBhvr>
                                        <p:cTn id="93" dur="500" fill="hold"/>
                                        <p:tgtEl>
                                          <p:spTgt spid="32"/>
                                        </p:tgtEl>
                                        <p:attrNameLst>
                                          <p:attrName>fillcolor</p:attrName>
                                        </p:attrNameLst>
                                      </p:cBhvr>
                                      <p:by>
                                        <p:hsl h="0" s="-12549" l="-25098"/>
                                      </p:by>
                                    </p:animClr>
                                    <p:animClr clrSpc="hsl" dir="cw">
                                      <p:cBhvr>
                                        <p:cTn id="94" dur="500" fill="hold"/>
                                        <p:tgtEl>
                                          <p:spTgt spid="32"/>
                                        </p:tgtEl>
                                        <p:attrNameLst>
                                          <p:attrName>stroke.color</p:attrName>
                                        </p:attrNameLst>
                                      </p:cBhvr>
                                      <p:by>
                                        <p:hsl h="0" s="-12549" l="-25098"/>
                                      </p:by>
                                    </p:animClr>
                                    <p:set>
                                      <p:cBhvr>
                                        <p:cTn id="95" dur="500" fill="hold"/>
                                        <p:tgtEl>
                                          <p:spTgt spid="32"/>
                                        </p:tgtEl>
                                        <p:attrNameLst>
                                          <p:attrName>fill.type</p:attrName>
                                        </p:attrNameLst>
                                      </p:cBhvr>
                                      <p:to>
                                        <p:strVal val="solid"/>
                                      </p:to>
                                    </p:set>
                                  </p:childTnLst>
                                </p:cTn>
                              </p:par>
                              <p:par>
                                <p:cTn id="96" presetID="24" presetClass="emph" presetSubtype="0" fill="hold" grpId="0" nodeType="withEffect">
                                  <p:stCondLst>
                                    <p:cond delay="0"/>
                                  </p:stCondLst>
                                  <p:childTnLst>
                                    <p:animClr clrSpc="hsl" dir="cw">
                                      <p:cBhvr override="childStyle">
                                        <p:cTn id="97" dur="500" fill="hold"/>
                                        <p:tgtEl>
                                          <p:spTgt spid="20"/>
                                        </p:tgtEl>
                                        <p:attrNameLst>
                                          <p:attrName>style.color</p:attrName>
                                        </p:attrNameLst>
                                      </p:cBhvr>
                                      <p:by>
                                        <p:hsl h="0" s="-12549" l="-25098"/>
                                      </p:by>
                                    </p:animClr>
                                    <p:animClr clrSpc="hsl" dir="cw">
                                      <p:cBhvr>
                                        <p:cTn id="98" dur="500" fill="hold"/>
                                        <p:tgtEl>
                                          <p:spTgt spid="20"/>
                                        </p:tgtEl>
                                        <p:attrNameLst>
                                          <p:attrName>fillcolor</p:attrName>
                                        </p:attrNameLst>
                                      </p:cBhvr>
                                      <p:by>
                                        <p:hsl h="0" s="-12549" l="-25098"/>
                                      </p:by>
                                    </p:animClr>
                                    <p:animClr clrSpc="hsl" dir="cw">
                                      <p:cBhvr>
                                        <p:cTn id="99" dur="500" fill="hold"/>
                                        <p:tgtEl>
                                          <p:spTgt spid="20"/>
                                        </p:tgtEl>
                                        <p:attrNameLst>
                                          <p:attrName>stroke.color</p:attrName>
                                        </p:attrNameLst>
                                      </p:cBhvr>
                                      <p:by>
                                        <p:hsl h="0" s="-12549" l="-25098"/>
                                      </p:by>
                                    </p:animClr>
                                    <p:set>
                                      <p:cBhvr>
                                        <p:cTn id="100" dur="500" fill="hold"/>
                                        <p:tgtEl>
                                          <p:spTgt spid="20"/>
                                        </p:tgtEl>
                                        <p:attrNameLst>
                                          <p:attrName>fill.type</p:attrName>
                                        </p:attrNameLst>
                                      </p:cBhvr>
                                      <p:to>
                                        <p:strVal val="solid"/>
                                      </p:to>
                                    </p:set>
                                  </p:childTnLst>
                                </p:cTn>
                              </p:par>
                              <p:par>
                                <p:cTn id="101" presetID="24" presetClass="emph" presetSubtype="0" fill="hold" nodeType="withEffect">
                                  <p:stCondLst>
                                    <p:cond delay="0"/>
                                  </p:stCondLst>
                                  <p:childTnLst>
                                    <p:animClr clrSpc="hsl" dir="cw">
                                      <p:cBhvr override="childStyle">
                                        <p:cTn id="102" dur="500" fill="hold"/>
                                        <p:tgtEl>
                                          <p:spTgt spid="34"/>
                                        </p:tgtEl>
                                        <p:attrNameLst>
                                          <p:attrName>style.color</p:attrName>
                                        </p:attrNameLst>
                                      </p:cBhvr>
                                      <p:by>
                                        <p:hsl h="0" s="-12549" l="-25098"/>
                                      </p:by>
                                    </p:animClr>
                                    <p:animClr clrSpc="hsl" dir="cw">
                                      <p:cBhvr>
                                        <p:cTn id="103" dur="500" fill="hold"/>
                                        <p:tgtEl>
                                          <p:spTgt spid="34"/>
                                        </p:tgtEl>
                                        <p:attrNameLst>
                                          <p:attrName>fillcolor</p:attrName>
                                        </p:attrNameLst>
                                      </p:cBhvr>
                                      <p:by>
                                        <p:hsl h="0" s="-12549" l="-25098"/>
                                      </p:by>
                                    </p:animClr>
                                    <p:animClr clrSpc="hsl" dir="cw">
                                      <p:cBhvr>
                                        <p:cTn id="104" dur="500" fill="hold"/>
                                        <p:tgtEl>
                                          <p:spTgt spid="34"/>
                                        </p:tgtEl>
                                        <p:attrNameLst>
                                          <p:attrName>stroke.color</p:attrName>
                                        </p:attrNameLst>
                                      </p:cBhvr>
                                      <p:by>
                                        <p:hsl h="0" s="-12549" l="-25098"/>
                                      </p:by>
                                    </p:animClr>
                                    <p:set>
                                      <p:cBhvr>
                                        <p:cTn id="105" dur="500" fill="hold"/>
                                        <p:tgtEl>
                                          <p:spTgt spid="34"/>
                                        </p:tgtEl>
                                        <p:attrNameLst>
                                          <p:attrName>fill.type</p:attrName>
                                        </p:attrNameLst>
                                      </p:cBhvr>
                                      <p:to>
                                        <p:strVal val="solid"/>
                                      </p:to>
                                    </p:set>
                                  </p:childTnLst>
                                </p:cTn>
                              </p:par>
                              <p:par>
                                <p:cTn id="106" presetID="24" presetClass="emph" presetSubtype="0" fill="hold" grpId="0" nodeType="withEffect">
                                  <p:stCondLst>
                                    <p:cond delay="0"/>
                                  </p:stCondLst>
                                  <p:childTnLst>
                                    <p:animClr clrSpc="hsl" dir="cw">
                                      <p:cBhvr override="childStyle">
                                        <p:cTn id="107" dur="500" fill="hold"/>
                                        <p:tgtEl>
                                          <p:spTgt spid="26"/>
                                        </p:tgtEl>
                                        <p:attrNameLst>
                                          <p:attrName>style.color</p:attrName>
                                        </p:attrNameLst>
                                      </p:cBhvr>
                                      <p:by>
                                        <p:hsl h="0" s="-12549" l="-25098"/>
                                      </p:by>
                                    </p:animClr>
                                    <p:animClr clrSpc="hsl" dir="cw">
                                      <p:cBhvr>
                                        <p:cTn id="108" dur="500" fill="hold"/>
                                        <p:tgtEl>
                                          <p:spTgt spid="26"/>
                                        </p:tgtEl>
                                        <p:attrNameLst>
                                          <p:attrName>fillcolor</p:attrName>
                                        </p:attrNameLst>
                                      </p:cBhvr>
                                      <p:by>
                                        <p:hsl h="0" s="-12549" l="-25098"/>
                                      </p:by>
                                    </p:animClr>
                                    <p:animClr clrSpc="hsl" dir="cw">
                                      <p:cBhvr>
                                        <p:cTn id="109" dur="500" fill="hold"/>
                                        <p:tgtEl>
                                          <p:spTgt spid="26"/>
                                        </p:tgtEl>
                                        <p:attrNameLst>
                                          <p:attrName>stroke.color</p:attrName>
                                        </p:attrNameLst>
                                      </p:cBhvr>
                                      <p:by>
                                        <p:hsl h="0" s="-12549" l="-25098"/>
                                      </p:by>
                                    </p:animClr>
                                    <p:set>
                                      <p:cBhvr>
                                        <p:cTn id="110" dur="500" fill="hold"/>
                                        <p:tgtEl>
                                          <p:spTgt spid="26"/>
                                        </p:tgtEl>
                                        <p:attrNameLst>
                                          <p:attrName>fill.type</p:attrName>
                                        </p:attrNameLst>
                                      </p:cBhvr>
                                      <p:to>
                                        <p:strVal val="solid"/>
                                      </p:to>
                                    </p:set>
                                  </p:childTnLst>
                                </p:cTn>
                              </p:par>
                              <p:par>
                                <p:cTn id="111" presetID="24" presetClass="emph" presetSubtype="0" fill="hold" nodeType="withEffect">
                                  <p:stCondLst>
                                    <p:cond delay="0"/>
                                  </p:stCondLst>
                                  <p:childTnLst>
                                    <p:animClr clrSpc="hsl" dir="cw">
                                      <p:cBhvr override="childStyle">
                                        <p:cTn id="112" dur="500" fill="hold"/>
                                        <p:tgtEl>
                                          <p:spTgt spid="36"/>
                                        </p:tgtEl>
                                        <p:attrNameLst>
                                          <p:attrName>style.color</p:attrName>
                                        </p:attrNameLst>
                                      </p:cBhvr>
                                      <p:by>
                                        <p:hsl h="0" s="-12549" l="-25098"/>
                                      </p:by>
                                    </p:animClr>
                                    <p:animClr clrSpc="hsl" dir="cw">
                                      <p:cBhvr>
                                        <p:cTn id="113" dur="500" fill="hold"/>
                                        <p:tgtEl>
                                          <p:spTgt spid="36"/>
                                        </p:tgtEl>
                                        <p:attrNameLst>
                                          <p:attrName>fillcolor</p:attrName>
                                        </p:attrNameLst>
                                      </p:cBhvr>
                                      <p:by>
                                        <p:hsl h="0" s="-12549" l="-25098"/>
                                      </p:by>
                                    </p:animClr>
                                    <p:animClr clrSpc="hsl" dir="cw">
                                      <p:cBhvr>
                                        <p:cTn id="114" dur="500" fill="hold"/>
                                        <p:tgtEl>
                                          <p:spTgt spid="36"/>
                                        </p:tgtEl>
                                        <p:attrNameLst>
                                          <p:attrName>stroke.color</p:attrName>
                                        </p:attrNameLst>
                                      </p:cBhvr>
                                      <p:by>
                                        <p:hsl h="0" s="-12549" l="-25098"/>
                                      </p:by>
                                    </p:animClr>
                                    <p:set>
                                      <p:cBhvr>
                                        <p:cTn id="115" dur="500" fill="hold"/>
                                        <p:tgtEl>
                                          <p:spTgt spid="36"/>
                                        </p:tgtEl>
                                        <p:attrNameLst>
                                          <p:attrName>fill.type</p:attrName>
                                        </p:attrNameLst>
                                      </p:cBhvr>
                                      <p:to>
                                        <p:strVal val="solid"/>
                                      </p:to>
                                    </p:set>
                                  </p:childTnLst>
                                </p:cTn>
                              </p:par>
                              <p:par>
                                <p:cTn id="116" presetID="24" presetClass="emph" presetSubtype="0" fill="hold" grpId="0" nodeType="withEffect">
                                  <p:stCondLst>
                                    <p:cond delay="0"/>
                                  </p:stCondLst>
                                  <p:childTnLst>
                                    <p:animClr clrSpc="hsl" dir="cw">
                                      <p:cBhvr override="childStyle">
                                        <p:cTn id="117" dur="500" fill="hold"/>
                                        <p:tgtEl>
                                          <p:spTgt spid="27"/>
                                        </p:tgtEl>
                                        <p:attrNameLst>
                                          <p:attrName>style.color</p:attrName>
                                        </p:attrNameLst>
                                      </p:cBhvr>
                                      <p:by>
                                        <p:hsl h="0" s="-12549" l="-25098"/>
                                      </p:by>
                                    </p:animClr>
                                    <p:animClr clrSpc="hsl" dir="cw">
                                      <p:cBhvr>
                                        <p:cTn id="118" dur="500" fill="hold"/>
                                        <p:tgtEl>
                                          <p:spTgt spid="27"/>
                                        </p:tgtEl>
                                        <p:attrNameLst>
                                          <p:attrName>fillcolor</p:attrName>
                                        </p:attrNameLst>
                                      </p:cBhvr>
                                      <p:by>
                                        <p:hsl h="0" s="-12549" l="-25098"/>
                                      </p:by>
                                    </p:animClr>
                                    <p:animClr clrSpc="hsl" dir="cw">
                                      <p:cBhvr>
                                        <p:cTn id="119" dur="500" fill="hold"/>
                                        <p:tgtEl>
                                          <p:spTgt spid="27"/>
                                        </p:tgtEl>
                                        <p:attrNameLst>
                                          <p:attrName>stroke.color</p:attrName>
                                        </p:attrNameLst>
                                      </p:cBhvr>
                                      <p:by>
                                        <p:hsl h="0" s="-12549" l="-25098"/>
                                      </p:by>
                                    </p:animClr>
                                    <p:set>
                                      <p:cBhvr>
                                        <p:cTn id="120" dur="500" fill="hold"/>
                                        <p:tgtEl>
                                          <p:spTgt spid="27"/>
                                        </p:tgtEl>
                                        <p:attrNameLst>
                                          <p:attrName>fill.type</p:attrName>
                                        </p:attrNameLst>
                                      </p:cBhvr>
                                      <p:to>
                                        <p:strVal val="solid"/>
                                      </p:to>
                                    </p:set>
                                  </p:childTnLst>
                                </p:cTn>
                              </p:par>
                              <p:par>
                                <p:cTn id="121" presetID="24" presetClass="emph" presetSubtype="0" fill="hold" nodeType="withEffect">
                                  <p:stCondLst>
                                    <p:cond delay="0"/>
                                  </p:stCondLst>
                                  <p:childTnLst>
                                    <p:animClr clrSpc="hsl" dir="cw">
                                      <p:cBhvr override="childStyle">
                                        <p:cTn id="122" dur="500" fill="hold"/>
                                        <p:tgtEl>
                                          <p:spTgt spid="37"/>
                                        </p:tgtEl>
                                        <p:attrNameLst>
                                          <p:attrName>style.color</p:attrName>
                                        </p:attrNameLst>
                                      </p:cBhvr>
                                      <p:by>
                                        <p:hsl h="0" s="-12549" l="-25098"/>
                                      </p:by>
                                    </p:animClr>
                                    <p:animClr clrSpc="hsl" dir="cw">
                                      <p:cBhvr>
                                        <p:cTn id="123" dur="500" fill="hold"/>
                                        <p:tgtEl>
                                          <p:spTgt spid="37"/>
                                        </p:tgtEl>
                                        <p:attrNameLst>
                                          <p:attrName>fillcolor</p:attrName>
                                        </p:attrNameLst>
                                      </p:cBhvr>
                                      <p:by>
                                        <p:hsl h="0" s="-12549" l="-25098"/>
                                      </p:by>
                                    </p:animClr>
                                    <p:animClr clrSpc="hsl" dir="cw">
                                      <p:cBhvr>
                                        <p:cTn id="124" dur="500" fill="hold"/>
                                        <p:tgtEl>
                                          <p:spTgt spid="37"/>
                                        </p:tgtEl>
                                        <p:attrNameLst>
                                          <p:attrName>stroke.color</p:attrName>
                                        </p:attrNameLst>
                                      </p:cBhvr>
                                      <p:by>
                                        <p:hsl h="0" s="-12549" l="-25098"/>
                                      </p:by>
                                    </p:animClr>
                                    <p:set>
                                      <p:cBhvr>
                                        <p:cTn id="125" dur="500" fill="hold"/>
                                        <p:tgtEl>
                                          <p:spTgt spid="37"/>
                                        </p:tgtEl>
                                        <p:attrNameLst>
                                          <p:attrName>fill.type</p:attrName>
                                        </p:attrNameLst>
                                      </p:cBhvr>
                                      <p:to>
                                        <p:strVal val="solid"/>
                                      </p:to>
                                    </p:set>
                                  </p:childTnLst>
                                </p:cTn>
                              </p:par>
                              <p:par>
                                <p:cTn id="126" presetID="24" presetClass="emph" presetSubtype="0" fill="hold" grpId="0" nodeType="withEffect">
                                  <p:stCondLst>
                                    <p:cond delay="0"/>
                                  </p:stCondLst>
                                  <p:childTnLst>
                                    <p:animClr clrSpc="hsl" dir="cw">
                                      <p:cBhvr override="childStyle">
                                        <p:cTn id="127" dur="500" fill="hold"/>
                                        <p:tgtEl>
                                          <p:spTgt spid="28"/>
                                        </p:tgtEl>
                                        <p:attrNameLst>
                                          <p:attrName>style.color</p:attrName>
                                        </p:attrNameLst>
                                      </p:cBhvr>
                                      <p:by>
                                        <p:hsl h="0" s="-12549" l="-25098"/>
                                      </p:by>
                                    </p:animClr>
                                    <p:animClr clrSpc="hsl" dir="cw">
                                      <p:cBhvr>
                                        <p:cTn id="128" dur="500" fill="hold"/>
                                        <p:tgtEl>
                                          <p:spTgt spid="28"/>
                                        </p:tgtEl>
                                        <p:attrNameLst>
                                          <p:attrName>fillcolor</p:attrName>
                                        </p:attrNameLst>
                                      </p:cBhvr>
                                      <p:by>
                                        <p:hsl h="0" s="-12549" l="-25098"/>
                                      </p:by>
                                    </p:animClr>
                                    <p:animClr clrSpc="hsl" dir="cw">
                                      <p:cBhvr>
                                        <p:cTn id="129" dur="500" fill="hold"/>
                                        <p:tgtEl>
                                          <p:spTgt spid="28"/>
                                        </p:tgtEl>
                                        <p:attrNameLst>
                                          <p:attrName>stroke.color</p:attrName>
                                        </p:attrNameLst>
                                      </p:cBhvr>
                                      <p:by>
                                        <p:hsl h="0" s="-12549" l="-25098"/>
                                      </p:by>
                                    </p:animClr>
                                    <p:set>
                                      <p:cBhvr>
                                        <p:cTn id="130" dur="500" fill="hold"/>
                                        <p:tgtEl>
                                          <p:spTgt spid="28"/>
                                        </p:tgtEl>
                                        <p:attrNameLst>
                                          <p:attrName>fill.type</p:attrName>
                                        </p:attrNameLst>
                                      </p:cBhvr>
                                      <p:to>
                                        <p:strVal val="solid"/>
                                      </p:to>
                                    </p:set>
                                  </p:childTnLst>
                                </p:cTn>
                              </p:par>
                              <p:par>
                                <p:cTn id="131" presetID="24" presetClass="emph" presetSubtype="0" fill="hold" nodeType="withEffect">
                                  <p:stCondLst>
                                    <p:cond delay="0"/>
                                  </p:stCondLst>
                                  <p:childTnLst>
                                    <p:animClr clrSpc="hsl" dir="cw">
                                      <p:cBhvr override="childStyle">
                                        <p:cTn id="132" dur="500" fill="hold"/>
                                        <p:tgtEl>
                                          <p:spTgt spid="33"/>
                                        </p:tgtEl>
                                        <p:attrNameLst>
                                          <p:attrName>style.color</p:attrName>
                                        </p:attrNameLst>
                                      </p:cBhvr>
                                      <p:by>
                                        <p:hsl h="0" s="-12549" l="-25098"/>
                                      </p:by>
                                    </p:animClr>
                                    <p:animClr clrSpc="hsl" dir="cw">
                                      <p:cBhvr>
                                        <p:cTn id="133" dur="500" fill="hold"/>
                                        <p:tgtEl>
                                          <p:spTgt spid="33"/>
                                        </p:tgtEl>
                                        <p:attrNameLst>
                                          <p:attrName>fillcolor</p:attrName>
                                        </p:attrNameLst>
                                      </p:cBhvr>
                                      <p:by>
                                        <p:hsl h="0" s="-12549" l="-25098"/>
                                      </p:by>
                                    </p:animClr>
                                    <p:animClr clrSpc="hsl" dir="cw">
                                      <p:cBhvr>
                                        <p:cTn id="134" dur="500" fill="hold"/>
                                        <p:tgtEl>
                                          <p:spTgt spid="33"/>
                                        </p:tgtEl>
                                        <p:attrNameLst>
                                          <p:attrName>stroke.color</p:attrName>
                                        </p:attrNameLst>
                                      </p:cBhvr>
                                      <p:by>
                                        <p:hsl h="0" s="-12549" l="-25098"/>
                                      </p:by>
                                    </p:animClr>
                                    <p:set>
                                      <p:cBhvr>
                                        <p:cTn id="135" dur="500" fill="hold"/>
                                        <p:tgtEl>
                                          <p:spTgt spid="33"/>
                                        </p:tgtEl>
                                        <p:attrNameLst>
                                          <p:attrName>fill.type</p:attrName>
                                        </p:attrNameLst>
                                      </p:cBhvr>
                                      <p:to>
                                        <p:strVal val="solid"/>
                                      </p:to>
                                    </p:set>
                                  </p:childTnLst>
                                </p:cTn>
                              </p:par>
                              <p:par>
                                <p:cTn id="136" presetID="24" presetClass="emph" presetSubtype="0" fill="hold" grpId="0" nodeType="withEffect">
                                  <p:stCondLst>
                                    <p:cond delay="0"/>
                                  </p:stCondLst>
                                  <p:childTnLst>
                                    <p:animClr clrSpc="hsl" dir="cw">
                                      <p:cBhvr override="childStyle">
                                        <p:cTn id="137" dur="500" fill="hold"/>
                                        <p:tgtEl>
                                          <p:spTgt spid="22"/>
                                        </p:tgtEl>
                                        <p:attrNameLst>
                                          <p:attrName>style.color</p:attrName>
                                        </p:attrNameLst>
                                      </p:cBhvr>
                                      <p:by>
                                        <p:hsl h="0" s="-12549" l="-25098"/>
                                      </p:by>
                                    </p:animClr>
                                    <p:animClr clrSpc="hsl" dir="cw">
                                      <p:cBhvr>
                                        <p:cTn id="138" dur="500" fill="hold"/>
                                        <p:tgtEl>
                                          <p:spTgt spid="22"/>
                                        </p:tgtEl>
                                        <p:attrNameLst>
                                          <p:attrName>fillcolor</p:attrName>
                                        </p:attrNameLst>
                                      </p:cBhvr>
                                      <p:by>
                                        <p:hsl h="0" s="-12549" l="-25098"/>
                                      </p:by>
                                    </p:animClr>
                                    <p:animClr clrSpc="hsl" dir="cw">
                                      <p:cBhvr>
                                        <p:cTn id="139" dur="500" fill="hold"/>
                                        <p:tgtEl>
                                          <p:spTgt spid="22"/>
                                        </p:tgtEl>
                                        <p:attrNameLst>
                                          <p:attrName>stroke.color</p:attrName>
                                        </p:attrNameLst>
                                      </p:cBhvr>
                                      <p:by>
                                        <p:hsl h="0" s="-12549" l="-25098"/>
                                      </p:by>
                                    </p:animClr>
                                    <p:set>
                                      <p:cBhvr>
                                        <p:cTn id="140" dur="500" fill="hold"/>
                                        <p:tgtEl>
                                          <p:spTgt spid="22"/>
                                        </p:tgtEl>
                                        <p:attrNameLst>
                                          <p:attrName>fill.type</p:attrName>
                                        </p:attrNameLst>
                                      </p:cBhvr>
                                      <p:to>
                                        <p:strVal val="solid"/>
                                      </p:to>
                                    </p:set>
                                  </p:childTnLst>
                                </p:cTn>
                              </p:par>
                              <p:par>
                                <p:cTn id="141" presetID="1" presetClass="entr" presetSubtype="0" fill="hold" grpId="0" nodeType="withEffect">
                                  <p:stCondLst>
                                    <p:cond delay="0"/>
                                  </p:stCondLst>
                                  <p:childTnLst>
                                    <p:set>
                                      <p:cBhvr>
                                        <p:cTn id="142" dur="1" fill="hold">
                                          <p:stCondLst>
                                            <p:cond delay="0"/>
                                          </p:stCondLst>
                                        </p:cTn>
                                        <p:tgtEl>
                                          <p:spTgt spid="1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12"/>
                                        </p:tgtEl>
                                        <p:attrNameLst>
                                          <p:attrName>style.visibility</p:attrName>
                                        </p:attrNameLst>
                                      </p:cBhvr>
                                      <p:to>
                                        <p:strVal val="hidden"/>
                                      </p:to>
                                    </p:set>
                                  </p:childTnLst>
                                </p:cTn>
                              </p:par>
                              <p:par>
                                <p:cTn id="147" presetID="1" presetClass="entr" presetSubtype="0" fill="hold" grpId="0" nodeType="withEffect">
                                  <p:stCondLst>
                                    <p:cond delay="0"/>
                                  </p:stCondLst>
                                  <p:childTnLst>
                                    <p:set>
                                      <p:cBhvr>
                                        <p:cTn id="1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3" grpId="0" animBg="1"/>
      <p:bldP spid="3" grpId="0" build="p"/>
      <p:bldP spid="20" grpId="0" animBg="1"/>
      <p:bldP spid="20" grpId="1" animBg="1"/>
      <p:bldP spid="22" grpId="0" animBg="1"/>
      <p:bldP spid="22"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8" grpId="0"/>
      <p:bldP spid="39" grpId="0"/>
      <p:bldP spid="62" grpId="1" animBg="1"/>
      <p:bldP spid="63" grpId="0"/>
      <p:bldP spid="68" grpId="1"/>
      <p:bldP spid="69" grpId="0" animBg="1"/>
      <p:bldP spid="71" grpId="0" animBg="1"/>
      <p:bldP spid="71" grpId="1" animBg="1"/>
      <p:bldP spid="72" grpId="0" animBg="1"/>
      <p:bldP spid="72" grpId="1" animBg="1"/>
      <p:bldP spid="74" grpId="0" animBg="1"/>
      <p:bldP spid="7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2/2</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34</a:t>
            </a:fld>
            <a:endParaRPr lang="en-US"/>
          </a:p>
        </p:txBody>
      </p:sp>
      <p:sp>
        <p:nvSpPr>
          <p:cNvPr id="5" name="Oval 4"/>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8" name="TextBox 17"/>
          <p:cNvSpPr txBox="1"/>
          <p:nvPr/>
        </p:nvSpPr>
        <p:spPr>
          <a:xfrm>
            <a:off x="304800" y="5867400"/>
            <a:ext cx="5410199" cy="707886"/>
          </a:xfrm>
          <a:prstGeom prst="rect">
            <a:avLst/>
          </a:prstGeom>
          <a:solidFill>
            <a:schemeClr val="bg1">
              <a:lumMod val="85000"/>
            </a:schemeClr>
          </a:solidFill>
        </p:spPr>
        <p:txBody>
          <a:bodyPr wrap="square" rtlCol="0">
            <a:spAutoFit/>
          </a:bodyPr>
          <a:lstStyle/>
          <a:p>
            <a:r>
              <a:rPr lang="en-US" sz="2000" dirty="0" smtClean="0"/>
              <a:t>Smallest subset </a:t>
            </a:r>
            <a:r>
              <a:rPr lang="en-US" sz="2000" dirty="0" smtClean="0">
                <a:solidFill>
                  <a:srgbClr val="0070C0"/>
                </a:solidFill>
              </a:rPr>
              <a:t>V’</a:t>
            </a:r>
            <a:r>
              <a:rPr lang="en-US" sz="2000" dirty="0" smtClean="0"/>
              <a:t> of vertices </a:t>
            </a:r>
            <a:r>
              <a:rPr lang="en-US" sz="2000" dirty="0" smtClean="0">
                <a:solidFill>
                  <a:srgbClr val="FF0000"/>
                </a:solidFill>
              </a:rPr>
              <a:t>V</a:t>
            </a:r>
            <a:r>
              <a:rPr lang="en-US" sz="2000" dirty="0" smtClean="0"/>
              <a:t> such that every other vertex is adjacent to at least one vertex in </a:t>
            </a:r>
            <a:r>
              <a:rPr lang="en-US" sz="2000" dirty="0" smtClean="0">
                <a:solidFill>
                  <a:srgbClr val="0070C0"/>
                </a:solidFill>
              </a:rPr>
              <a:t>V’</a:t>
            </a:r>
            <a:endParaRPr lang="en-US" sz="2000" dirty="0">
              <a:solidFill>
                <a:srgbClr val="0070C0"/>
              </a:solidFill>
            </a:endParaRPr>
          </a:p>
        </p:txBody>
      </p:sp>
      <p:sp>
        <p:nvSpPr>
          <p:cNvPr id="19" name="Oval 18"/>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0" name="Oval 19"/>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21" name="Oval 20"/>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2" name="Oval 21"/>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3" name="Oval 22"/>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4" name="Oval 23"/>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5" name="Oval 24"/>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6" name="Oval 25"/>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8" name="Straight Connector 27"/>
          <p:cNvCxnSpPr>
            <a:stCxn id="19" idx="6"/>
            <a:endCxn id="23" idx="2"/>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6"/>
            <a:endCxn id="24" idx="2"/>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6"/>
            <a:endCxn id="25" idx="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6"/>
            <a:endCxn id="26" idx="2"/>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dirty="0" smtClean="0"/>
              <a:t>Make two copies of vertices</a:t>
            </a:r>
          </a:p>
          <a:p>
            <a:pPr marL="342900" indent="-342900">
              <a:buFont typeface="+mj-lt"/>
              <a:buAutoNum type="arabicPeriod"/>
            </a:pPr>
            <a:r>
              <a:rPr lang="en-US" dirty="0" smtClean="0"/>
              <a:t>Place edges between each vertex and its copy</a:t>
            </a:r>
          </a:p>
          <a:p>
            <a:pPr marL="342900" indent="-342900">
              <a:buFont typeface="+mj-lt"/>
              <a:buAutoNum type="arabicPeriod"/>
            </a:pPr>
            <a:r>
              <a:rPr lang="en-US" dirty="0" smtClean="0"/>
              <a:t>Replicate other edges in original graph</a:t>
            </a:r>
          </a:p>
          <a:p>
            <a:pPr marL="342900" indent="-342900">
              <a:buFont typeface="+mj-lt"/>
              <a:buAutoNum type="arabicPeriod"/>
            </a:pPr>
            <a:r>
              <a:rPr lang="en-US" dirty="0" smtClean="0"/>
              <a:t>Solve Modified MDS on new graph</a:t>
            </a:r>
            <a:endParaRPr lang="en-US" dirty="0"/>
          </a:p>
        </p:txBody>
      </p:sp>
      <p:cxnSp>
        <p:nvCxnSpPr>
          <p:cNvPr id="37" name="Straight Connector 36"/>
          <p:cNvCxnSpPr>
            <a:stCxn id="19" idx="6"/>
            <a:endCxn id="24" idx="1"/>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9" idx="6"/>
            <a:endCxn id="25" idx="1"/>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6"/>
            <a:endCxn id="23" idx="3"/>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6"/>
            <a:endCxn id="25" idx="1"/>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1" idx="6"/>
            <a:endCxn id="23" idx="3"/>
          </p:cNvCxnSpPr>
          <p:nvPr/>
        </p:nvCxnSpPr>
        <p:spPr>
          <a:xfrm flipV="1">
            <a:off x="5312391" y="2111005"/>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1" idx="6"/>
            <a:endCxn id="24" idx="3"/>
          </p:cNvCxnSpPr>
          <p:nvPr/>
        </p:nvCxnSpPr>
        <p:spPr>
          <a:xfrm flipV="1">
            <a:off x="5312391" y="3082269"/>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1" idx="6"/>
            <a:endCxn id="26" idx="1"/>
          </p:cNvCxnSpPr>
          <p:nvPr/>
        </p:nvCxnSpPr>
        <p:spPr>
          <a:xfrm>
            <a:off x="5312391" y="3835024"/>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2" idx="6"/>
            <a:endCxn id="25" idx="3"/>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54" name="TextBox 53"/>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56" name="TextBox 55"/>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57" name="TextBox 56"/>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58" name="TextBox 57"/>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59" name="TextBox 58"/>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60" name="TextBox 59"/>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61" name="TextBox 60"/>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62" name="Rounded Rectangular Callout 61"/>
          <p:cNvSpPr/>
          <p:nvPr/>
        </p:nvSpPr>
        <p:spPr>
          <a:xfrm>
            <a:off x="7620000" y="1936043"/>
            <a:ext cx="1134501" cy="290932"/>
          </a:xfrm>
          <a:prstGeom prst="wedgeRoundRectCallout">
            <a:avLst>
              <a:gd name="adj1" fmla="val -100229"/>
              <a:gd name="adj2" fmla="val -181434"/>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
        <p:nvSpPr>
          <p:cNvPr id="63" name="Rounded Rectangular Callout 62"/>
          <p:cNvSpPr/>
          <p:nvPr/>
        </p:nvSpPr>
        <p:spPr>
          <a:xfrm>
            <a:off x="637836" y="2306802"/>
            <a:ext cx="1134501" cy="290932"/>
          </a:xfrm>
          <a:prstGeom prst="wedgeRoundRectCallout">
            <a:avLst>
              <a:gd name="adj1" fmla="val 80217"/>
              <a:gd name="adj2" fmla="val -32685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Tree>
    <p:extLst>
      <p:ext uri="{BB962C8B-B14F-4D97-AF65-F5344CB8AC3E}">
        <p14:creationId xmlns:p14="http://schemas.microsoft.com/office/powerpoint/2010/main" val="81254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7"/>
                                        </p:tgtEl>
                                        <p:attrNameLst>
                                          <p:attrName>style.color</p:attrName>
                                        </p:attrNameLst>
                                      </p:cBhvr>
                                      <p:to>
                                        <a:schemeClr val="accent2"/>
                                      </p:to>
                                    </p:animClr>
                                    <p:animClr clrSpc="rgb" dir="cw">
                                      <p:cBhvr>
                                        <p:cTn id="15" dur="500" fill="hold"/>
                                        <p:tgtEl>
                                          <p:spTgt spid="7"/>
                                        </p:tgtEl>
                                        <p:attrNameLst>
                                          <p:attrName>fillcolor</p:attrName>
                                        </p:attrNameLst>
                                      </p:cBhvr>
                                      <p:to>
                                        <a:schemeClr val="accent2"/>
                                      </p:to>
                                    </p:animClr>
                                    <p:set>
                                      <p:cBhvr>
                                        <p:cTn id="16" dur="500" fill="hold"/>
                                        <p:tgtEl>
                                          <p:spTgt spid="7"/>
                                        </p:tgtEl>
                                        <p:attrNameLst>
                                          <p:attrName>fill.type</p:attrName>
                                        </p:attrNameLst>
                                      </p:cBhvr>
                                      <p:to>
                                        <p:strVal val="solid"/>
                                      </p:to>
                                    </p:set>
                                    <p:set>
                                      <p:cBhvr>
                                        <p:cTn id="17" dur="500" fill="hold"/>
                                        <p:tgtEl>
                                          <p:spTgt spid="7"/>
                                        </p:tgtEl>
                                        <p:attrNameLst>
                                          <p:attrName>fill.on</p:attrName>
                                        </p:attrNameLst>
                                      </p:cBhvr>
                                      <p:to>
                                        <p:strVal val="true"/>
                                      </p:to>
                                    </p:set>
                                  </p:childTnLst>
                                </p:cTn>
                              </p:par>
                              <p:par>
                                <p:cTn id="18" presetID="7" presetClass="emph" presetSubtype="2" fill="hold" nodeType="withEffect">
                                  <p:stCondLst>
                                    <p:cond delay="0"/>
                                  </p:stCondLst>
                                  <p:childTnLst>
                                    <p:animClr clrSpc="rgb" dir="cw">
                                      <p:cBhvr>
                                        <p:cTn id="19" dur="2000" fill="hold"/>
                                        <p:tgtEl>
                                          <p:spTgt spid="14"/>
                                        </p:tgtEl>
                                        <p:attrNameLst>
                                          <p:attrName>stroke.color</p:attrName>
                                        </p:attrNameLst>
                                      </p:cBhvr>
                                      <p:to>
                                        <a:schemeClr val="accent2"/>
                                      </p:to>
                                    </p:animClr>
                                    <p:set>
                                      <p:cBhvr>
                                        <p:cTn id="20" dur="2000" fill="hold"/>
                                        <p:tgtEl>
                                          <p:spTgt spid="1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2000" fill="hold"/>
                                        <p:tgtEl>
                                          <p:spTgt spid="10"/>
                                        </p:tgtEl>
                                        <p:attrNameLst>
                                          <p:attrName>stroke.color</p:attrName>
                                        </p:attrNameLst>
                                      </p:cBhvr>
                                      <p:to>
                                        <a:schemeClr val="accent2"/>
                                      </p:to>
                                    </p:animClr>
                                    <p:set>
                                      <p:cBhvr>
                                        <p:cTn id="23" dur="2000" fill="hold"/>
                                        <p:tgtEl>
                                          <p:spTgt spid="10"/>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2000" fill="hold"/>
                                        <p:tgtEl>
                                          <p:spTgt spid="16"/>
                                        </p:tgtEl>
                                        <p:attrNameLst>
                                          <p:attrName>stroke.color</p:attrName>
                                        </p:attrNameLst>
                                      </p:cBhvr>
                                      <p:to>
                                        <a:schemeClr val="accent2"/>
                                      </p:to>
                                    </p:animClr>
                                    <p:set>
                                      <p:cBhvr>
                                        <p:cTn id="26" dur="2000" fill="hold"/>
                                        <p:tgtEl>
                                          <p:spTgt spid="1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9" presetClass="emph" presetSubtype="0" fill="hold" grpId="1" nodeType="clickEffect">
                                  <p:stCondLst>
                                    <p:cond delay="0"/>
                                  </p:stCondLst>
                                  <p:childTnLst>
                                    <p:animClr clrSpc="rgb" dir="cw">
                                      <p:cBhvr override="childStyle">
                                        <p:cTn id="102" dur="500" fill="hold"/>
                                        <p:tgtEl>
                                          <p:spTgt spid="21"/>
                                        </p:tgtEl>
                                        <p:attrNameLst>
                                          <p:attrName>style.color</p:attrName>
                                        </p:attrNameLst>
                                      </p:cBhvr>
                                      <p:to>
                                        <a:schemeClr val="accent2"/>
                                      </p:to>
                                    </p:animClr>
                                    <p:animClr clrSpc="rgb" dir="cw">
                                      <p:cBhvr>
                                        <p:cTn id="103" dur="500" fill="hold"/>
                                        <p:tgtEl>
                                          <p:spTgt spid="21"/>
                                        </p:tgtEl>
                                        <p:attrNameLst>
                                          <p:attrName>fillcolor</p:attrName>
                                        </p:attrNameLst>
                                      </p:cBhvr>
                                      <p:to>
                                        <a:schemeClr val="accent2"/>
                                      </p:to>
                                    </p:animClr>
                                    <p:set>
                                      <p:cBhvr>
                                        <p:cTn id="104" dur="500" fill="hold"/>
                                        <p:tgtEl>
                                          <p:spTgt spid="21"/>
                                        </p:tgtEl>
                                        <p:attrNameLst>
                                          <p:attrName>fill.type</p:attrName>
                                        </p:attrNameLst>
                                      </p:cBhvr>
                                      <p:to>
                                        <p:strVal val="solid"/>
                                      </p:to>
                                    </p:set>
                                    <p:set>
                                      <p:cBhvr>
                                        <p:cTn id="105" dur="500" fill="hold"/>
                                        <p:tgtEl>
                                          <p:spTgt spid="21"/>
                                        </p:tgtEl>
                                        <p:attrNameLst>
                                          <p:attrName>fill.on</p:attrName>
                                        </p:attrNameLst>
                                      </p:cBhvr>
                                      <p:to>
                                        <p:strVal val="true"/>
                                      </p:to>
                                    </p:set>
                                  </p:childTnLst>
                                </p:cTn>
                              </p:par>
                              <p:par>
                                <p:cTn id="106" presetID="7" presetClass="emph" presetSubtype="2" fill="hold" nodeType="withEffect">
                                  <p:stCondLst>
                                    <p:cond delay="0"/>
                                  </p:stCondLst>
                                  <p:childTnLst>
                                    <p:animClr clrSpc="rgb" dir="cw">
                                      <p:cBhvr>
                                        <p:cTn id="107" dur="2000" fill="hold"/>
                                        <p:tgtEl>
                                          <p:spTgt spid="32"/>
                                        </p:tgtEl>
                                        <p:attrNameLst>
                                          <p:attrName>stroke.color</p:attrName>
                                        </p:attrNameLst>
                                      </p:cBhvr>
                                      <p:to>
                                        <a:schemeClr val="accent2"/>
                                      </p:to>
                                    </p:animClr>
                                    <p:set>
                                      <p:cBhvr>
                                        <p:cTn id="108" dur="2000" fill="hold"/>
                                        <p:tgtEl>
                                          <p:spTgt spid="32"/>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2000" fill="hold"/>
                                        <p:tgtEl>
                                          <p:spTgt spid="46"/>
                                        </p:tgtEl>
                                        <p:attrNameLst>
                                          <p:attrName>stroke.color</p:attrName>
                                        </p:attrNameLst>
                                      </p:cBhvr>
                                      <p:to>
                                        <a:schemeClr val="accent2"/>
                                      </p:to>
                                    </p:animClr>
                                    <p:set>
                                      <p:cBhvr>
                                        <p:cTn id="111" dur="2000" fill="hold"/>
                                        <p:tgtEl>
                                          <p:spTgt spid="46"/>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2000" fill="hold"/>
                                        <p:tgtEl>
                                          <p:spTgt spid="48"/>
                                        </p:tgtEl>
                                        <p:attrNameLst>
                                          <p:attrName>stroke.color</p:attrName>
                                        </p:attrNameLst>
                                      </p:cBhvr>
                                      <p:to>
                                        <a:schemeClr val="accent2"/>
                                      </p:to>
                                    </p:animClr>
                                    <p:set>
                                      <p:cBhvr>
                                        <p:cTn id="114" dur="2000" fill="hold"/>
                                        <p:tgtEl>
                                          <p:spTgt spid="48"/>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2000" fill="hold"/>
                                        <p:tgtEl>
                                          <p:spTgt spid="50"/>
                                        </p:tgtEl>
                                        <p:attrNameLst>
                                          <p:attrName>stroke.color</p:attrName>
                                        </p:attrNameLst>
                                      </p:cBhvr>
                                      <p:to>
                                        <a:schemeClr val="accent2"/>
                                      </p:to>
                                    </p:animClr>
                                    <p:set>
                                      <p:cBhvr>
                                        <p:cTn id="117" dur="2000" fill="hold"/>
                                        <p:tgtEl>
                                          <p:spTgt spid="50"/>
                                        </p:tgtEl>
                                        <p:attrNameLst>
                                          <p:attrName>stroke.on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35">
                                            <p:txEl>
                                              <p:pRg st="0" end="0"/>
                                            </p:txEl>
                                          </p:spTgt>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35">
                                            <p:txEl>
                                              <p:pRg st="1" end="1"/>
                                            </p:txEl>
                                          </p:spTgt>
                                        </p:tgtEl>
                                        <p:attrNameLst>
                                          <p:attrName>style.visibility</p:attrName>
                                        </p:attrNameLst>
                                      </p:cBhvr>
                                      <p:to>
                                        <p:strVal val="hidden"/>
                                      </p:to>
                                    </p:set>
                                  </p:childTnLst>
                                </p:cTn>
                              </p:par>
                              <p:par>
                                <p:cTn id="128" presetID="1" presetClass="exit" presetSubtype="0" fill="hold" grpId="0" nodeType="withEffect">
                                  <p:stCondLst>
                                    <p:cond delay="0"/>
                                  </p:stCondLst>
                                  <p:childTnLst>
                                    <p:set>
                                      <p:cBhvr>
                                        <p:cTn id="129" dur="1" fill="hold">
                                          <p:stCondLst>
                                            <p:cond delay="0"/>
                                          </p:stCondLst>
                                        </p:cTn>
                                        <p:tgtEl>
                                          <p:spTgt spid="35">
                                            <p:txEl>
                                              <p:pRg st="2" end="2"/>
                                            </p:txEl>
                                          </p:spTgt>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35">
                                            <p:txEl>
                                              <p:pRg st="3" end="3"/>
                                            </p:txEl>
                                          </p:spTgt>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9"/>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6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8" grpId="1" animBg="1"/>
      <p:bldP spid="19" grpId="0" animBg="1"/>
      <p:bldP spid="20" grpId="0" animBg="1"/>
      <p:bldP spid="21" grpId="0" animBg="1"/>
      <p:bldP spid="21" grpId="1" animBg="1"/>
      <p:bldP spid="22" grpId="0" animBg="1"/>
      <p:bldP spid="23" grpId="0" animBg="1"/>
      <p:bldP spid="24" grpId="0" animBg="1"/>
      <p:bldP spid="25" grpId="0" animBg="1"/>
      <p:bldP spid="26" grpId="0" animBg="1"/>
      <p:bldP spid="35" grpId="0" build="allAtOnce"/>
      <p:bldP spid="53" grpId="0"/>
      <p:bldP spid="54" grpId="0"/>
      <p:bldP spid="56" grpId="0"/>
      <p:bldP spid="57" grpId="0" animBg="1"/>
      <p:bldP spid="58" grpId="0" animBg="1"/>
      <p:bldP spid="59" grpId="0" animBg="1"/>
      <p:bldP spid="60" grpId="0" animBg="1"/>
      <p:bldP spid="61" grpId="0" animBg="1"/>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Call volume traces for 2 days at 26 urban BTSs</a:t>
            </a:r>
          </a:p>
          <a:p>
            <a:r>
              <a:rPr lang="en-US" dirty="0" smtClean="0"/>
              <a:t>Trace driven simulation:</a:t>
            </a:r>
          </a:p>
          <a:p>
            <a:pPr lvl="1"/>
            <a:r>
              <a:rPr lang="en-US" dirty="0" smtClean="0"/>
              <a:t>Periodically obtain optimal call placement</a:t>
            </a:r>
          </a:p>
          <a:p>
            <a:pPr lvl="1"/>
            <a:r>
              <a:rPr lang="en-US" dirty="0" smtClean="0"/>
              <a:t>Place BTSs with low-traffic in power-saving mode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35</a:t>
            </a:fld>
            <a:endParaRPr lang="en-US"/>
          </a:p>
        </p:txBody>
      </p:sp>
    </p:spTree>
    <p:extLst>
      <p:ext uri="{BB962C8B-B14F-4D97-AF65-F5344CB8AC3E}">
        <p14:creationId xmlns:p14="http://schemas.microsoft.com/office/powerpoint/2010/main" val="16203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7324073"/>
              </p:ext>
            </p:extLst>
          </p:nvPr>
        </p:nvGraphicFramePr>
        <p:xfrm>
          <a:off x="1066800" y="1397000"/>
          <a:ext cx="7010400" cy="3749040"/>
        </p:xfrm>
        <a:graphic>
          <a:graphicData uri="http://schemas.openxmlformats.org/drawingml/2006/table">
            <a:tbl>
              <a:tblPr firstRow="1" bandRow="1">
                <a:tableStyleId>{5C22544A-7EE6-4342-B048-85BDC9FD1C3A}</a:tableStyleId>
              </a:tblPr>
              <a:tblGrid>
                <a:gridCol w="1752600"/>
                <a:gridCol w="1752600"/>
                <a:gridCol w="1752600"/>
                <a:gridCol w="1752600"/>
              </a:tblGrid>
              <a:tr h="370840">
                <a:tc rowSpan="2">
                  <a:txBody>
                    <a:bodyPr/>
                    <a:lstStyle/>
                    <a:p>
                      <a:pPr algn="ctr"/>
                      <a:r>
                        <a:rPr lang="en-US" sz="2400" dirty="0" smtClean="0"/>
                        <a:t>Parameter</a:t>
                      </a:r>
                      <a:endParaRPr lang="en-US" sz="2400" dirty="0"/>
                    </a:p>
                  </a:txBody>
                  <a:tcPr/>
                </a:tc>
                <a:tc gridSpan="3">
                  <a:txBody>
                    <a:bodyPr/>
                    <a:lstStyle/>
                    <a:p>
                      <a:pPr algn="ctr"/>
                      <a:r>
                        <a:rPr lang="en-US" sz="2400" dirty="0" smtClean="0"/>
                        <a:t>Value</a:t>
                      </a:r>
                      <a:endParaRPr lang="en-US" sz="2400"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sz="2400" dirty="0" smtClean="0"/>
                        <a:t>Model 1</a:t>
                      </a:r>
                      <a:endParaRPr lang="en-US" sz="2400" dirty="0"/>
                    </a:p>
                  </a:txBody>
                  <a:tcPr/>
                </a:tc>
                <a:tc>
                  <a:txBody>
                    <a:bodyPr/>
                    <a:lstStyle/>
                    <a:p>
                      <a:pPr algn="ctr"/>
                      <a:r>
                        <a:rPr lang="en-US" sz="2400" dirty="0" smtClean="0"/>
                        <a:t>Model</a:t>
                      </a:r>
                      <a:r>
                        <a:rPr lang="en-US" sz="2400" baseline="0" dirty="0" smtClean="0"/>
                        <a:t> 2</a:t>
                      </a:r>
                      <a:endParaRPr lang="en-US" sz="2400" dirty="0"/>
                    </a:p>
                  </a:txBody>
                  <a:tcPr/>
                </a:tc>
                <a:tc>
                  <a:txBody>
                    <a:bodyPr/>
                    <a:lstStyle/>
                    <a:p>
                      <a:pPr algn="ctr"/>
                      <a:r>
                        <a:rPr lang="en-US" sz="2400" dirty="0" smtClean="0"/>
                        <a:t>Model 3</a:t>
                      </a:r>
                      <a:endParaRPr lang="en-US" sz="2400" dirty="0"/>
                    </a:p>
                  </a:txBody>
                  <a:tcPr/>
                </a:tc>
              </a:tr>
              <a:tr h="370840">
                <a:tc>
                  <a:txBody>
                    <a:bodyPr/>
                    <a:lstStyle/>
                    <a:p>
                      <a:pPr algn="ctr"/>
                      <a:r>
                        <a:rPr lang="en-US" sz="2400" dirty="0" smtClean="0"/>
                        <a:t>Idle Power (W)</a:t>
                      </a:r>
                      <a:endParaRPr lang="en-US" sz="2400" dirty="0"/>
                    </a:p>
                  </a:txBody>
                  <a:tcPr/>
                </a:tc>
                <a:tc>
                  <a:txBody>
                    <a:bodyPr/>
                    <a:lstStyle/>
                    <a:p>
                      <a:pPr algn="ctr"/>
                      <a:r>
                        <a:rPr lang="en-US" sz="2400" dirty="0" smtClean="0"/>
                        <a:t>1425</a:t>
                      </a:r>
                      <a:endParaRPr lang="en-US" sz="2400" dirty="0"/>
                    </a:p>
                  </a:txBody>
                  <a:tcPr/>
                </a:tc>
                <a:tc>
                  <a:txBody>
                    <a:bodyPr/>
                    <a:lstStyle/>
                    <a:p>
                      <a:pPr algn="ctr"/>
                      <a:r>
                        <a:rPr lang="en-US" sz="2400" dirty="0" smtClean="0"/>
                        <a:t>2401.8</a:t>
                      </a:r>
                      <a:endParaRPr lang="en-US" sz="2400" dirty="0"/>
                    </a:p>
                  </a:txBody>
                  <a:tcPr/>
                </a:tc>
                <a:tc>
                  <a:txBody>
                    <a:bodyPr/>
                    <a:lstStyle/>
                    <a:p>
                      <a:pPr algn="ctr"/>
                      <a:r>
                        <a:rPr lang="en-US" sz="2400" dirty="0" smtClean="0"/>
                        <a:t>2341.5 </a:t>
                      </a:r>
                      <a:endParaRPr lang="en-US" sz="2400" dirty="0"/>
                    </a:p>
                  </a:txBody>
                  <a:tcPr/>
                </a:tc>
              </a:tr>
              <a:tr h="370840">
                <a:tc>
                  <a:txBody>
                    <a:bodyPr/>
                    <a:lstStyle/>
                    <a:p>
                      <a:pPr algn="ctr"/>
                      <a:r>
                        <a:rPr lang="en-US" sz="2400" dirty="0" smtClean="0"/>
                        <a:t>Peak</a:t>
                      </a:r>
                      <a:r>
                        <a:rPr lang="en-US" sz="2400" baseline="0" dirty="0" smtClean="0"/>
                        <a:t> Power (W)</a:t>
                      </a:r>
                      <a:endParaRPr lang="en-US" sz="2400" dirty="0"/>
                    </a:p>
                  </a:txBody>
                  <a:tcPr/>
                </a:tc>
                <a:tc>
                  <a:txBody>
                    <a:bodyPr/>
                    <a:lstStyle/>
                    <a:p>
                      <a:pPr algn="ctr"/>
                      <a:r>
                        <a:rPr lang="en-US" sz="2400" dirty="0" smtClean="0"/>
                        <a:t>1500</a:t>
                      </a:r>
                      <a:endParaRPr lang="en-US" sz="2400" dirty="0"/>
                    </a:p>
                  </a:txBody>
                  <a:tcPr/>
                </a:tc>
                <a:tc>
                  <a:txBody>
                    <a:bodyPr/>
                    <a:lstStyle/>
                    <a:p>
                      <a:pPr algn="ctr"/>
                      <a:r>
                        <a:rPr lang="en-US" sz="2400" dirty="0" smtClean="0"/>
                        <a:t>3887.5</a:t>
                      </a:r>
                      <a:endParaRPr lang="en-US" sz="2400" dirty="0"/>
                    </a:p>
                  </a:txBody>
                  <a:tcPr/>
                </a:tc>
                <a:tc>
                  <a:txBody>
                    <a:bodyPr/>
                    <a:lstStyle/>
                    <a:p>
                      <a:pPr algn="ctr"/>
                      <a:r>
                        <a:rPr lang="en-US" sz="2400" dirty="0" smtClean="0"/>
                        <a:t>2973.9</a:t>
                      </a:r>
                      <a:endParaRPr lang="en-US" sz="2400" dirty="0"/>
                    </a:p>
                  </a:txBody>
                  <a:tcPr/>
                </a:tc>
              </a:tr>
              <a:tr h="370840">
                <a:tc>
                  <a:txBody>
                    <a:bodyPr/>
                    <a:lstStyle/>
                    <a:p>
                      <a:pPr algn="ctr"/>
                      <a:r>
                        <a:rPr lang="en-US" sz="2400" dirty="0" smtClean="0"/>
                        <a:t>Power Saving per TRX (W)</a:t>
                      </a:r>
                      <a:endParaRPr lang="en-US" sz="2400" dirty="0"/>
                    </a:p>
                  </a:txBody>
                  <a:tcPr/>
                </a:tc>
                <a:tc>
                  <a:txBody>
                    <a:bodyPr/>
                    <a:lstStyle/>
                    <a:p>
                      <a:pPr algn="ctr"/>
                      <a:r>
                        <a:rPr lang="en-US" sz="2400" dirty="0" smtClean="0"/>
                        <a:t>20</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100</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36</a:t>
            </a:fld>
            <a:endParaRPr lang="en-US"/>
          </a:p>
        </p:txBody>
      </p:sp>
    </p:spTree>
    <p:extLst>
      <p:ext uri="{BB962C8B-B14F-4D97-AF65-F5344CB8AC3E}">
        <p14:creationId xmlns:p14="http://schemas.microsoft.com/office/powerpoint/2010/main" val="659420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75365888"/>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energy savings (kWh)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37</a:t>
            </a:fld>
            <a:endParaRPr lang="en-US"/>
          </a:p>
        </p:txBody>
      </p:sp>
      <p:sp>
        <p:nvSpPr>
          <p:cNvPr id="5" name="Rounded Rectangle 4"/>
          <p:cNvSpPr/>
          <p:nvPr/>
        </p:nvSpPr>
        <p:spPr>
          <a:xfrm>
            <a:off x="4226256" y="2903560"/>
            <a:ext cx="3429000" cy="381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Power-Saving + Handoff</a:t>
            </a:r>
            <a:br>
              <a:rPr lang="en-US" dirty="0" smtClean="0"/>
            </a:br>
            <a:r>
              <a:rPr lang="en-US" dirty="0" smtClean="0"/>
              <a:t>Absolute Energy 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38</a:t>
            </a:fld>
            <a:endParaRPr lang="en-US"/>
          </a:p>
        </p:txBody>
      </p:sp>
    </p:spTree>
    <p:extLst>
      <p:ext uri="{BB962C8B-B14F-4D97-AF65-F5344CB8AC3E}">
        <p14:creationId xmlns:p14="http://schemas.microsoft.com/office/powerpoint/2010/main" val="3234910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Power-Saving + </a:t>
            </a:r>
            <a:r>
              <a:rPr lang="en-US" dirty="0" smtClean="0"/>
              <a:t>Handoff</a:t>
            </a:r>
            <a:r>
              <a:rPr lang="en-US" dirty="0"/>
              <a:t/>
            </a:r>
            <a:br>
              <a:rPr lang="en-US" dirty="0"/>
            </a:br>
            <a:r>
              <a:rPr lang="en-US" dirty="0"/>
              <a:t>Absolute </a:t>
            </a:r>
            <a:r>
              <a:rPr lang="en-US" dirty="0" smtClean="0"/>
              <a:t>Energy Savings (kWh)</a:t>
            </a:r>
            <a:endParaRPr lang="en-US" dirty="0"/>
          </a:p>
        </p:txBody>
      </p:sp>
      <p:pic>
        <p:nvPicPr>
          <p:cNvPr id="2050" name="Picture 2" descr="E:\Users\Saqib Ilyas\Documents\GitHub\waridtran\figures\ilyas5b.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828800"/>
            <a:ext cx="7505701"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39</a:t>
            </a:fld>
            <a:endParaRPr lang="en-US"/>
          </a:p>
        </p:txBody>
      </p:sp>
    </p:spTree>
    <p:extLst>
      <p:ext uri="{BB962C8B-B14F-4D97-AF65-F5344CB8AC3E}">
        <p14:creationId xmlns:p14="http://schemas.microsoft.com/office/powerpoint/2010/main" val="386757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827768133"/>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p:cNvSpPr>
            <a:spLocks noGrp="1"/>
          </p:cNvSpPr>
          <p:nvPr>
            <p:ph type="title"/>
          </p:nvPr>
        </p:nvSpPr>
        <p:spPr/>
        <p:txBody>
          <a:bodyPr/>
          <a:lstStyle/>
          <a:p>
            <a:r>
              <a:rPr lang="en-US" dirty="0" smtClean="0"/>
              <a:t>Network Scale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447800"/>
            <a:ext cx="806767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sp>
        <p:nvSpPr>
          <p:cNvPr id="9" name="TextBox 8"/>
          <p:cNvSpPr txBox="1"/>
          <p:nvPr/>
        </p:nvSpPr>
        <p:spPr>
          <a:xfrm>
            <a:off x="538163" y="2133600"/>
            <a:ext cx="3492751" cy="523220"/>
          </a:xfrm>
          <a:prstGeom prst="rect">
            <a:avLst/>
          </a:prstGeom>
          <a:noFill/>
        </p:spPr>
        <p:txBody>
          <a:bodyPr wrap="none" rtlCol="0">
            <a:spAutoFit/>
          </a:bodyPr>
          <a:lstStyle/>
          <a:p>
            <a:r>
              <a:rPr lang="en-US" sz="2800" dirty="0" smtClean="0"/>
              <a:t>Telenor: 8000 </a:t>
            </a:r>
            <a:r>
              <a:rPr lang="en-US" sz="2800" dirty="0"/>
              <a:t>cell </a:t>
            </a:r>
            <a:r>
              <a:rPr lang="en-US" sz="2800" dirty="0" smtClean="0"/>
              <a:t>sites</a:t>
            </a:r>
            <a:endParaRPr lang="en-US" sz="2800" dirty="0"/>
          </a:p>
        </p:txBody>
      </p:sp>
      <p:pic>
        <p:nvPicPr>
          <p:cNvPr id="14" name="Picture 6" descr="https://s3.amazonaws.com/rapgenius/1347490493_004SPT_Cliff_Robertson_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
        <p:nvSpPr>
          <p:cNvPr id="16" name="TextBox 15"/>
          <p:cNvSpPr txBox="1"/>
          <p:nvPr/>
        </p:nvSpPr>
        <p:spPr>
          <a:xfrm>
            <a:off x="3065225" y="4825425"/>
            <a:ext cx="3538597" cy="584775"/>
          </a:xfrm>
          <a:prstGeom prst="rect">
            <a:avLst/>
          </a:prstGeom>
          <a:noFill/>
        </p:spPr>
        <p:txBody>
          <a:bodyPr wrap="none" rtlCol="0">
            <a:spAutoFit/>
          </a:bodyPr>
          <a:lstStyle/>
          <a:p>
            <a:r>
              <a:rPr lang="en-US" sz="3200" dirty="0">
                <a:solidFill>
                  <a:schemeClr val="bg1"/>
                </a:solidFill>
              </a:rPr>
              <a:t>g</a:t>
            </a:r>
            <a:r>
              <a:rPr lang="en-US" sz="3200" dirty="0" smtClean="0">
                <a:solidFill>
                  <a:schemeClr val="bg1"/>
                </a:solidFill>
              </a:rPr>
              <a:t>reat electricity bills</a:t>
            </a:r>
            <a:endParaRPr lang="en-US" sz="3200" dirty="0">
              <a:solidFill>
                <a:schemeClr val="bg1"/>
              </a:solidFill>
            </a:endParaRPr>
          </a:p>
        </p:txBody>
      </p:sp>
      <p:pic>
        <p:nvPicPr>
          <p:cNvPr id="9221" name="Picture 5" descr="http://www.cbronline.com/BRHome/ResizeImage/_Uploads_NewsArticle_4545356_main.jpg/1024/1024/Details/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34" y="1174296"/>
            <a:ext cx="8609266" cy="49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57400" y="6248400"/>
            <a:ext cx="4820743" cy="461665"/>
          </a:xfrm>
          <a:prstGeom prst="rect">
            <a:avLst/>
          </a:prstGeom>
          <a:noFill/>
        </p:spPr>
        <p:txBody>
          <a:bodyPr wrap="none" rtlCol="0">
            <a:spAutoFit/>
          </a:bodyPr>
          <a:lstStyle/>
          <a:p>
            <a:r>
              <a:rPr lang="en-US" sz="2400" dirty="0" smtClean="0"/>
              <a:t>Image source: http</a:t>
            </a:r>
            <a:r>
              <a:rPr lang="en-US" sz="2400" dirty="0"/>
              <a:t>://bit.ly/1awWnLn</a:t>
            </a:r>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22047" y="5334000"/>
            <a:ext cx="8669553" cy="738664"/>
          </a:xfrm>
          <a:prstGeom prst="rect">
            <a:avLst/>
          </a:prstGeom>
          <a:noFill/>
        </p:spPr>
        <p:txBody>
          <a:bodyPr wrap="none" rtlCol="0">
            <a:spAutoFit/>
          </a:bodyPr>
          <a:lstStyle/>
          <a:p>
            <a:pPr algn="ctr"/>
            <a:r>
              <a:rPr lang="en-US" sz="2400" dirty="0" smtClean="0"/>
              <a:t>Google’s B4 SDN</a:t>
            </a:r>
            <a:endParaRPr lang="en-US" dirty="0" smtClean="0"/>
          </a:p>
          <a:p>
            <a:r>
              <a:rPr lang="en-US" dirty="0" smtClean="0"/>
              <a:t>Image Source: Jain et. al, “B4: Experience with a globally-deployed software defined WAN”</a:t>
            </a:r>
            <a:endParaRPr lang="en-US" dirty="0"/>
          </a:p>
        </p:txBody>
      </p:sp>
      <p:sp>
        <p:nvSpPr>
          <p:cNvPr id="17" name="Rounded Rectangular Callout 16"/>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8" name="Rounded Rectangular Callout 17"/>
          <p:cNvSpPr/>
          <p:nvPr/>
        </p:nvSpPr>
        <p:spPr>
          <a:xfrm>
            <a:off x="3238499" y="2344113"/>
            <a:ext cx="2590801" cy="426423"/>
          </a:xfrm>
          <a:prstGeom prst="wedgeRoundRectCallout">
            <a:avLst>
              <a:gd name="adj1" fmla="val -29261"/>
              <a:gd name="adj2" fmla="val 1425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 Data Center Links</a:t>
            </a:r>
            <a:endParaRPr lang="en-US" dirty="0"/>
          </a:p>
        </p:txBody>
      </p:sp>
      <p:sp>
        <p:nvSpPr>
          <p:cNvPr id="11" name="TextBox 10"/>
          <p:cNvSpPr txBox="1"/>
          <p:nvPr/>
        </p:nvSpPr>
        <p:spPr>
          <a:xfrm>
            <a:off x="533400" y="2738735"/>
            <a:ext cx="3444213" cy="523220"/>
          </a:xfrm>
          <a:prstGeom prst="rect">
            <a:avLst/>
          </a:prstGeom>
          <a:noFill/>
        </p:spPr>
        <p:txBody>
          <a:bodyPr wrap="none" rtlCol="0">
            <a:spAutoFit/>
          </a:bodyPr>
          <a:lstStyle/>
          <a:p>
            <a:r>
              <a:rPr lang="en-US" sz="2800" dirty="0"/>
              <a:t>Massive </a:t>
            </a:r>
            <a:r>
              <a:rPr lang="en-US" sz="2800" dirty="0" smtClean="0"/>
              <a:t>infrastructure</a:t>
            </a:r>
            <a:endParaRPr lang="en-US" sz="2800" dirty="0"/>
          </a:p>
        </p:txBody>
      </p:sp>
      <p:sp>
        <p:nvSpPr>
          <p:cNvPr id="23" name="TextBox 22"/>
          <p:cNvSpPr txBox="1"/>
          <p:nvPr/>
        </p:nvSpPr>
        <p:spPr>
          <a:xfrm>
            <a:off x="5090187" y="2753380"/>
            <a:ext cx="3193246" cy="523220"/>
          </a:xfrm>
          <a:prstGeom prst="rect">
            <a:avLst/>
          </a:prstGeom>
          <a:noFill/>
        </p:spPr>
        <p:txBody>
          <a:bodyPr wrap="none" rtlCol="0">
            <a:spAutoFit/>
          </a:bodyPr>
          <a:lstStyle/>
          <a:p>
            <a:r>
              <a:rPr lang="en-US" sz="2800" dirty="0"/>
              <a:t>Massive </a:t>
            </a:r>
            <a:r>
              <a:rPr lang="en-US" sz="2800" dirty="0" smtClean="0"/>
              <a:t>power draw</a:t>
            </a:r>
            <a:endParaRPr lang="en-US" sz="2800" dirty="0"/>
          </a:p>
        </p:txBody>
      </p:sp>
      <p:sp>
        <p:nvSpPr>
          <p:cNvPr id="19" name="Right Arrow 18"/>
          <p:cNvSpPr/>
          <p:nvPr/>
        </p:nvSpPr>
        <p:spPr>
          <a:xfrm>
            <a:off x="4343400" y="2819400"/>
            <a:ext cx="436857" cy="390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62200" y="5131670"/>
            <a:ext cx="4038599" cy="707886"/>
          </a:xfrm>
          <a:prstGeom prst="rect">
            <a:avLst/>
          </a:prstGeom>
          <a:noFill/>
        </p:spPr>
        <p:txBody>
          <a:bodyPr wrap="square" rtlCol="0">
            <a:spAutoFit/>
          </a:bodyPr>
          <a:lstStyle/>
          <a:p>
            <a:pPr algn="ctr"/>
            <a:r>
              <a:rPr lang="en-US" sz="2000" dirty="0" smtClean="0"/>
              <a:t>Google’s data center locations</a:t>
            </a:r>
          </a:p>
          <a:p>
            <a:pPr algn="ctr"/>
            <a:r>
              <a:rPr lang="en-US" sz="2000" dirty="0"/>
              <a:t>http://bit.ly/1WbIvbe</a:t>
            </a:r>
          </a:p>
        </p:txBody>
      </p:sp>
      <p:sp>
        <p:nvSpPr>
          <p:cNvPr id="10" name="TextBox 9"/>
          <p:cNvSpPr txBox="1"/>
          <p:nvPr/>
        </p:nvSpPr>
        <p:spPr>
          <a:xfrm>
            <a:off x="2286000" y="5562600"/>
            <a:ext cx="4495800" cy="707886"/>
          </a:xfrm>
          <a:prstGeom prst="rect">
            <a:avLst/>
          </a:prstGeom>
          <a:noFill/>
        </p:spPr>
        <p:txBody>
          <a:bodyPr wrap="square" rtlCol="0">
            <a:spAutoFit/>
          </a:bodyPr>
          <a:lstStyle/>
          <a:p>
            <a:pPr algn="ctr"/>
            <a:r>
              <a:rPr lang="en-US" sz="2000" dirty="0" smtClean="0"/>
              <a:t>Microsoft Azure’s data center locations</a:t>
            </a:r>
          </a:p>
          <a:p>
            <a:pPr algn="ctr"/>
            <a:r>
              <a:rPr lang="en-US" sz="2000" dirty="0"/>
              <a:t>http://bit.ly/1mqvi26</a:t>
            </a:r>
          </a:p>
        </p:txBody>
      </p:sp>
      <p:sp>
        <p:nvSpPr>
          <p:cNvPr id="3" name="TextBox 2"/>
          <p:cNvSpPr txBox="1"/>
          <p:nvPr/>
        </p:nvSpPr>
        <p:spPr>
          <a:xfrm>
            <a:off x="3203919" y="1414790"/>
            <a:ext cx="2659959" cy="523220"/>
          </a:xfrm>
          <a:prstGeom prst="rect">
            <a:avLst/>
          </a:prstGeom>
          <a:solidFill>
            <a:schemeClr val="accent6">
              <a:lumMod val="75000"/>
            </a:schemeClr>
          </a:solidFill>
        </p:spPr>
        <p:txBody>
          <a:bodyPr wrap="none" rtlCol="0">
            <a:spAutoFit/>
          </a:bodyPr>
          <a:lstStyle/>
          <a:p>
            <a:r>
              <a:rPr lang="en-US" sz="2800" dirty="0" smtClean="0">
                <a:solidFill>
                  <a:schemeClr val="bg1"/>
                </a:solidFill>
              </a:rPr>
              <a:t>Rich connectivity</a:t>
            </a:r>
            <a:endParaRPr lang="en-US" sz="2800" dirty="0">
              <a:solidFill>
                <a:schemeClr val="bg1"/>
              </a:solidFill>
            </a:endParaRPr>
          </a:p>
        </p:txBody>
      </p:sp>
    </p:spTree>
    <p:extLst>
      <p:ext uri="{BB962C8B-B14F-4D97-AF65-F5344CB8AC3E}">
        <p14:creationId xmlns:p14="http://schemas.microsoft.com/office/powerpoint/2010/main" val="4031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2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2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2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222"/>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9"/>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9" grpId="0"/>
      <p:bldP spid="9" grpId="1"/>
      <p:bldP spid="15" grpId="0" animBg="1"/>
      <p:bldP spid="16" grpId="0"/>
      <p:bldP spid="12" grpId="0"/>
      <p:bldP spid="13" grpId="0"/>
      <p:bldP spid="13" grpId="1"/>
      <p:bldP spid="17" grpId="0" animBg="1"/>
      <p:bldP spid="17" grpId="1" animBg="1"/>
      <p:bldP spid="18" grpId="0" animBg="1"/>
      <p:bldP spid="18" grpId="1" animBg="1"/>
      <p:bldP spid="11" grpId="0"/>
      <p:bldP spid="11" grpId="1"/>
      <p:bldP spid="23" grpId="0"/>
      <p:bldP spid="23" grpId="1"/>
      <p:bldP spid="19" grpId="0" animBg="1"/>
      <p:bldP spid="19" grpId="1" animBg="1"/>
      <p:bldP spid="7" grpId="1"/>
      <p:bldP spid="7" grpId="2"/>
      <p:bldP spid="10" grpId="0"/>
      <p:bldP spid="10" grpId="1"/>
      <p:bldP spid="3" grpId="0" animBg="1"/>
      <p:bldP spid="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Granular Deactivation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05279019"/>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40</a:t>
            </a:fld>
            <a:endParaRPr lang="en-US"/>
          </a:p>
        </p:txBody>
      </p:sp>
      <p:sp>
        <p:nvSpPr>
          <p:cNvPr id="5" name="TextBox 4"/>
          <p:cNvSpPr txBox="1"/>
          <p:nvPr/>
        </p:nvSpPr>
        <p:spPr>
          <a:xfrm>
            <a:off x="2243889" y="3352800"/>
            <a:ext cx="4918911" cy="461665"/>
          </a:xfrm>
          <a:prstGeom prst="rect">
            <a:avLst/>
          </a:prstGeom>
          <a:solidFill>
            <a:schemeClr val="bg2"/>
          </a:solidFill>
          <a:ln>
            <a:solidFill>
              <a:srgbClr val="FF0000"/>
            </a:solidFill>
          </a:ln>
        </p:spPr>
        <p:txBody>
          <a:bodyPr wrap="none" rtlCol="0">
            <a:spAutoFit/>
          </a:bodyPr>
          <a:lstStyle/>
          <a:p>
            <a:r>
              <a:rPr lang="en-US" sz="2400" dirty="0" smtClean="0"/>
              <a:t>Savings increase with finer granularity</a:t>
            </a:r>
            <a:endParaRPr lang="en-US" sz="2400" dirty="0"/>
          </a:p>
        </p:txBody>
      </p:sp>
    </p:spTree>
    <p:extLst>
      <p:ext uri="{BB962C8B-B14F-4D97-AF65-F5344CB8AC3E}">
        <p14:creationId xmlns:p14="http://schemas.microsoft.com/office/powerpoint/2010/main" val="21475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41</a:t>
            </a:fld>
            <a:endParaRPr lang="en-US"/>
          </a:p>
        </p:txBody>
      </p:sp>
    </p:spTree>
    <p:extLst>
      <p:ext uri="{BB962C8B-B14F-4D97-AF65-F5344CB8AC3E}">
        <p14:creationId xmlns:p14="http://schemas.microsoft.com/office/powerpoint/2010/main" val="1667810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Randomized Algorithm</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While there are BTSs in high-power mode</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Pick a random BTS</a:t>
            </a:r>
          </a:p>
          <a:p>
            <a:pPr marL="800100" lvl="1" indent="-342900">
              <a:spcBef>
                <a:spcPct val="20000"/>
              </a:spcBef>
              <a:buFont typeface="Arial" pitchFamily="34" charset="0"/>
              <a:buChar char="•"/>
            </a:pPr>
            <a:r>
              <a:rPr lang="en-US" sz="3200" dirty="0" smtClean="0"/>
              <a:t>For each call being handled by this BTS</a:t>
            </a:r>
          </a:p>
          <a:p>
            <a:pPr marL="1257300" lvl="2" indent="-342900">
              <a:spcBef>
                <a:spcPct val="20000"/>
              </a:spcBef>
              <a:buFont typeface="Arial" pitchFamily="34" charset="0"/>
              <a:buChar char="•"/>
            </a:pPr>
            <a:r>
              <a:rPr lang="en-US" sz="3200" dirty="0" smtClean="0"/>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1" name="Rounded Rectangular Callout 30"/>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2" name="Rounded Rectangular Callout 31"/>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3" name="Rounded Rectangular Callout 32"/>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34" name="Straight Connector 33"/>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6" name="Rounded Rectangular Callout 35"/>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42</a:t>
            </a:fld>
            <a:endParaRPr lang="en-US"/>
          </a:p>
        </p:txBody>
      </p:sp>
    </p:spTree>
    <p:extLst>
      <p:ext uri="{BB962C8B-B14F-4D97-AF65-F5344CB8AC3E}">
        <p14:creationId xmlns:p14="http://schemas.microsoft.com/office/powerpoint/2010/main" val="150462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build="p"/>
      <p:bldP spid="31" grpId="0" animBg="1"/>
      <p:bldP spid="31" grpId="1" animBg="1"/>
      <p:bldP spid="32" grpId="0" animBg="1"/>
      <p:bldP spid="32" grpId="1" animBg="1"/>
      <p:bldP spid="33" grpId="0" animBg="1"/>
      <p:bldP spid="33" grpId="1" animBg="1"/>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43</a:t>
            </a:fld>
            <a:endParaRPr lang="en-US"/>
          </a:p>
        </p:txBody>
      </p:sp>
    </p:spTree>
    <p:extLst>
      <p:ext uri="{BB962C8B-B14F-4D97-AF65-F5344CB8AC3E}">
        <p14:creationId xmlns:p14="http://schemas.microsoft.com/office/powerpoint/2010/main" val="30788929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Traffic has limited geo-flexibility compared to data centers</a:t>
            </a:r>
          </a:p>
          <a:p>
            <a:r>
              <a:rPr lang="en-US" dirty="0" smtClean="0"/>
              <a:t>No geo-diversity in electricity prices</a:t>
            </a:r>
          </a:p>
          <a:p>
            <a:r>
              <a:rPr lang="en-US" dirty="0" smtClean="0"/>
              <a:t>Activation of power savings feature in hardware helps</a:t>
            </a:r>
          </a:p>
          <a:p>
            <a:r>
              <a:rPr lang="en-US" dirty="0" smtClean="0"/>
              <a:t>RED-BL achieves greater savings even for relatively conservative settings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44</a:t>
            </a:fld>
            <a:endParaRPr lang="en-US"/>
          </a:p>
        </p:txBody>
      </p:sp>
    </p:spTree>
    <p:extLst>
      <p:ext uri="{BB962C8B-B14F-4D97-AF65-F5344CB8AC3E}">
        <p14:creationId xmlns:p14="http://schemas.microsoft.com/office/powerpoint/2010/main" val="13779557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b="1" dirty="0" smtClean="0">
                <a:solidFill>
                  <a:srgbClr val="FF0000"/>
                </a:solidFill>
              </a:rPr>
              <a:t>Conclusions and future work</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45</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Opportunities for electricity cost savings using:</a:t>
            </a:r>
          </a:p>
          <a:p>
            <a:pPr lvl="1"/>
            <a:r>
              <a:rPr lang="en-US" dirty="0" smtClean="0"/>
              <a:t>Workload relocation</a:t>
            </a:r>
          </a:p>
          <a:p>
            <a:pPr lvl="1"/>
            <a:r>
              <a:rPr lang="en-US" dirty="0" smtClean="0"/>
              <a:t>Resource pruning</a:t>
            </a:r>
          </a:p>
          <a:p>
            <a:r>
              <a:rPr lang="en-US" dirty="0" smtClean="0"/>
              <a:t>WR and RP are applicable to:</a:t>
            </a:r>
          </a:p>
          <a:p>
            <a:pPr lvl="1"/>
            <a:r>
              <a:rPr lang="en-US" dirty="0" smtClean="0"/>
              <a:t>Data centers </a:t>
            </a:r>
          </a:p>
          <a:p>
            <a:pPr lvl="1"/>
            <a:r>
              <a:rPr lang="en-US" dirty="0" smtClean="0"/>
              <a:t>Cellular networks</a:t>
            </a:r>
          </a:p>
          <a:p>
            <a:pPr lvl="1"/>
            <a:r>
              <a:rPr lang="en-US" dirty="0" smtClean="0"/>
              <a:t>Others (need to explore)</a:t>
            </a:r>
          </a:p>
        </p:txBody>
      </p:sp>
      <p:sp>
        <p:nvSpPr>
          <p:cNvPr id="4" name="Slide Number Placeholder 3"/>
          <p:cNvSpPr>
            <a:spLocks noGrp="1"/>
          </p:cNvSpPr>
          <p:nvPr>
            <p:ph type="sldNum" sz="quarter" idx="12"/>
          </p:nvPr>
        </p:nvSpPr>
        <p:spPr/>
        <p:txBody>
          <a:bodyPr/>
          <a:lstStyle/>
          <a:p>
            <a:fld id="{6E32B92A-CB75-4E54-8293-CBC8A13B5AFB}" type="slidenum">
              <a:rPr lang="en-US" smtClean="0"/>
              <a:t>46</a:t>
            </a:fld>
            <a:endParaRPr lang="en-US"/>
          </a:p>
        </p:txBody>
      </p:sp>
    </p:spTree>
    <p:extLst>
      <p:ext uri="{BB962C8B-B14F-4D97-AF65-F5344CB8AC3E}">
        <p14:creationId xmlns:p14="http://schemas.microsoft.com/office/powerpoint/2010/main" val="27342703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Modeled </a:t>
            </a:r>
            <a:r>
              <a:rPr lang="en-US" dirty="0"/>
              <a:t>electricity cost minimization as an optimal state trajectory </a:t>
            </a:r>
            <a:r>
              <a:rPr lang="en-US" dirty="0" smtClean="0"/>
              <a:t>problem</a:t>
            </a:r>
          </a:p>
          <a:p>
            <a:r>
              <a:rPr lang="en-US" dirty="0" smtClean="0"/>
              <a:t>Showed the problem to be NP-Hard in the two case studies</a:t>
            </a:r>
          </a:p>
          <a:p>
            <a:r>
              <a:rPr lang="en-US" dirty="0" smtClean="0"/>
              <a:t>Studied the sensitivity of the problem to various parameters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47</a:t>
            </a:fld>
            <a:endParaRPr lang="en-US"/>
          </a:p>
        </p:txBody>
      </p:sp>
    </p:spTree>
    <p:extLst>
      <p:ext uri="{BB962C8B-B14F-4D97-AF65-F5344CB8AC3E}">
        <p14:creationId xmlns:p14="http://schemas.microsoft.com/office/powerpoint/2010/main" val="4257835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Data centers and cellular networks:</a:t>
            </a:r>
            <a:endParaRPr lang="en-US" dirty="0"/>
          </a:p>
          <a:p>
            <a:pPr lvl="1"/>
            <a:r>
              <a:rPr lang="en-US" dirty="0" smtClean="0"/>
              <a:t>Sets </a:t>
            </a:r>
            <a:r>
              <a:rPr lang="en-US" dirty="0"/>
              <a:t>of geo-diverse resources</a:t>
            </a:r>
          </a:p>
          <a:p>
            <a:r>
              <a:rPr lang="en-US" dirty="0"/>
              <a:t>Contrasts:</a:t>
            </a:r>
          </a:p>
          <a:p>
            <a:pPr lvl="1"/>
            <a:r>
              <a:rPr lang="en-US" dirty="0"/>
              <a:t>Availability of geo-diversity in electricity prices</a:t>
            </a:r>
          </a:p>
          <a:p>
            <a:pPr lvl="1"/>
            <a:r>
              <a:rPr lang="en-US" dirty="0"/>
              <a:t>Geo-flexibility in traffic</a:t>
            </a:r>
          </a:p>
          <a:p>
            <a:pPr lvl="1"/>
            <a:r>
              <a:rPr lang="en-US" dirty="0"/>
              <a:t>Magnitude of transition </a:t>
            </a:r>
            <a:r>
              <a:rPr lang="en-US" dirty="0" smtClean="0"/>
              <a:t>costs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48</a:t>
            </a:fld>
            <a:endParaRPr lang="en-US"/>
          </a:p>
        </p:txBody>
      </p:sp>
    </p:spTree>
    <p:extLst>
      <p:ext uri="{BB962C8B-B14F-4D97-AF65-F5344CB8AC3E}">
        <p14:creationId xmlns:p14="http://schemas.microsoft.com/office/powerpoint/2010/main" val="1003371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Factor in other forms of transition costs:</a:t>
            </a:r>
          </a:p>
          <a:p>
            <a:pPr lvl="1"/>
            <a:r>
              <a:rPr lang="en-US" dirty="0" smtClean="0"/>
              <a:t>Cost of change in latency</a:t>
            </a:r>
          </a:p>
          <a:p>
            <a:pPr lvl="1"/>
            <a:r>
              <a:rPr lang="en-US" dirty="0" smtClean="0"/>
              <a:t>Cost of replication</a:t>
            </a:r>
          </a:p>
          <a:p>
            <a:pPr lvl="1"/>
            <a:r>
              <a:rPr lang="en-US" dirty="0" smtClean="0"/>
              <a:t>Cost of increase in call blocking probability</a:t>
            </a:r>
          </a:p>
          <a:p>
            <a:r>
              <a:rPr lang="en-US" dirty="0" smtClean="0"/>
              <a:t>Implementation on software BTS</a:t>
            </a:r>
          </a:p>
          <a:p>
            <a:r>
              <a:rPr lang="en-US" dirty="0" smtClean="0"/>
              <a:t>Incorporation into an OA&amp;M framework</a:t>
            </a:r>
          </a:p>
          <a:p>
            <a:r>
              <a:rPr lang="en-US" dirty="0" smtClean="0"/>
              <a:t>Adaptation to recent generations of cellular networks </a:t>
            </a:r>
          </a:p>
          <a:p>
            <a:r>
              <a:rPr lang="en-US" dirty="0"/>
              <a:t>Consider expensive diesel-generated power in cellular </a:t>
            </a:r>
            <a:r>
              <a:rPr lang="en-US" dirty="0" smtClean="0"/>
              <a:t>BTSs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49</a:t>
            </a:fld>
            <a:endParaRPr lang="en-US"/>
          </a:p>
        </p:txBody>
      </p:sp>
    </p:spTree>
    <p:extLst>
      <p:ext uri="{BB962C8B-B14F-4D97-AF65-F5344CB8AC3E}">
        <p14:creationId xmlns:p14="http://schemas.microsoft.com/office/powerpoint/2010/main" val="185104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1026" name="Picture 2" descr="http://api.ning.com/files/GTT*uiEbDrqF65QG9Z2mOPEep6-UKGEkgedZ8cqwD1wXXPQye*eElgo6dPfVsljM6-gBdiCv2krET6EVCUuukAHmuWZAI6di/goog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5" name="TextBox 4"/>
          <p:cNvSpPr txBox="1"/>
          <p:nvPr/>
        </p:nvSpPr>
        <p:spPr>
          <a:xfrm>
            <a:off x="990600" y="6400800"/>
            <a:ext cx="3441904" cy="369332"/>
          </a:xfrm>
          <a:prstGeom prst="rect">
            <a:avLst/>
          </a:prstGeom>
          <a:noFill/>
        </p:spPr>
        <p:txBody>
          <a:bodyPr wrap="none" rtlCol="0">
            <a:spAutoFit/>
          </a:bodyPr>
          <a:lstStyle/>
          <a:p>
            <a:r>
              <a:rPr lang="en-US" dirty="0" smtClean="0"/>
              <a:t>Source: datacenterknowledge.com</a:t>
            </a:r>
            <a:endParaRPr lang="en-US" dirty="0"/>
          </a:p>
        </p:txBody>
      </p:sp>
      <p:sp>
        <p:nvSpPr>
          <p:cNvPr id="10" name="TextBox 9"/>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sp>
        <p:nvSpPr>
          <p:cNvPr id="11" name="TextBox 10"/>
          <p:cNvSpPr txBox="1"/>
          <p:nvPr/>
        </p:nvSpPr>
        <p:spPr>
          <a:xfrm>
            <a:off x="416484" y="6399021"/>
            <a:ext cx="8346516" cy="338554"/>
          </a:xfrm>
          <a:prstGeom prst="rect">
            <a:avLst/>
          </a:prstGeom>
          <a:noFill/>
        </p:spPr>
        <p:txBody>
          <a:bodyPr wrap="none" rtlCol="0">
            <a:spAutoFit/>
          </a:bodyPr>
          <a:lstStyle/>
          <a:p>
            <a:r>
              <a:rPr lang="en-US" sz="1600" dirty="0" smtClean="0"/>
              <a:t>Source: Greenberg et. al, “Cost of a cloud: Research Problems in Data Center Networks”, CCR 2009</a:t>
            </a:r>
            <a:endParaRPr lang="en-US" sz="1600" dirty="0"/>
          </a:p>
        </p:txBody>
      </p:sp>
      <p:cxnSp>
        <p:nvCxnSpPr>
          <p:cNvPr id="12" name="Straight Connector 11"/>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30" name="Picture 6" descr="https://www.marketbeat.com/logos/telecom-italia-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1855777874"/>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6" name="Straight Arrow Connector 15"/>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26" name="TextBox 25"/>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28" name="Chart 27"/>
          <p:cNvGraphicFramePr>
            <a:graphicFrameLocks/>
          </p:cNvGraphicFramePr>
          <p:nvPr>
            <p:extLst>
              <p:ext uri="{D42A27DB-BD31-4B8C-83A1-F6EECF244321}">
                <p14:modId xmlns:p14="http://schemas.microsoft.com/office/powerpoint/2010/main" val="841163479"/>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31"/>
          <p:cNvSpPr txBox="1"/>
          <p:nvPr/>
        </p:nvSpPr>
        <p:spPr>
          <a:xfrm>
            <a:off x="6436772" y="3657433"/>
            <a:ext cx="1441420" cy="646331"/>
          </a:xfrm>
          <a:prstGeom prst="rect">
            <a:avLst/>
          </a:prstGeom>
          <a:noFill/>
        </p:spPr>
        <p:txBody>
          <a:bodyPr wrap="none" rtlCol="0">
            <a:spAutoFit/>
          </a:bodyPr>
          <a:lstStyle/>
          <a:p>
            <a:r>
              <a:rPr lang="en-US" dirty="0" smtClean="0"/>
              <a:t>Electricity Bill</a:t>
            </a:r>
          </a:p>
          <a:p>
            <a:pPr algn="ctr"/>
            <a:r>
              <a:rPr lang="en-US" dirty="0" err="1" smtClean="0"/>
              <a:t>Upto</a:t>
            </a:r>
            <a:r>
              <a:rPr lang="en-US" dirty="0" smtClean="0"/>
              <a:t> 50%</a:t>
            </a:r>
            <a:endParaRPr lang="en-US" dirty="0"/>
          </a:p>
        </p:txBody>
      </p:sp>
      <p:cxnSp>
        <p:nvCxnSpPr>
          <p:cNvPr id="33" name="Straight Arrow Connector 32"/>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39" name="TextBox 38"/>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40" name="TextBox 39"/>
          <p:cNvSpPr txBox="1"/>
          <p:nvPr/>
        </p:nvSpPr>
        <p:spPr>
          <a:xfrm>
            <a:off x="990600" y="6400800"/>
            <a:ext cx="2062039" cy="369332"/>
          </a:xfrm>
          <a:prstGeom prst="rect">
            <a:avLst/>
          </a:prstGeom>
          <a:noFill/>
        </p:spPr>
        <p:txBody>
          <a:bodyPr wrap="none" rtlCol="0">
            <a:spAutoFit/>
          </a:bodyPr>
          <a:lstStyle/>
          <a:p>
            <a:r>
              <a:rPr lang="en-US" dirty="0" smtClean="0"/>
              <a:t>Source: GREENNETS</a:t>
            </a:r>
            <a:endParaRPr lang="en-US" dirty="0"/>
          </a:p>
        </p:txBody>
      </p:sp>
      <p:sp>
        <p:nvSpPr>
          <p:cNvPr id="35" name="TextBox 34"/>
          <p:cNvSpPr txBox="1"/>
          <p:nvPr/>
        </p:nvSpPr>
        <p:spPr>
          <a:xfrm>
            <a:off x="3135344" y="5580965"/>
            <a:ext cx="4021807" cy="523220"/>
          </a:xfrm>
          <a:prstGeom prst="rect">
            <a:avLst/>
          </a:prstGeom>
          <a:solidFill>
            <a:srgbClr val="C00000"/>
          </a:solidFill>
        </p:spPr>
        <p:txBody>
          <a:bodyPr wrap="none" rtlCol="0">
            <a:spAutoFit/>
          </a:bodyPr>
          <a:lstStyle/>
          <a:p>
            <a:r>
              <a:rPr lang="en-US" sz="2800" dirty="0" smtClean="0">
                <a:solidFill>
                  <a:schemeClr val="accent1">
                    <a:lumMod val="40000"/>
                    <a:lumOff val="60000"/>
                  </a:schemeClr>
                </a:solidFill>
              </a:rPr>
              <a:t>Significant electricity costs</a:t>
            </a:r>
            <a:endParaRPr lang="en-US" sz="2800" dirty="0">
              <a:solidFill>
                <a:schemeClr val="accent1">
                  <a:lumMod val="40000"/>
                  <a:lumOff val="60000"/>
                </a:schemeClr>
              </a:solidFill>
            </a:endParaRPr>
          </a:p>
        </p:txBody>
      </p:sp>
      <p:sp>
        <p:nvSpPr>
          <p:cNvPr id="3" name="Slide Number Placeholder 2"/>
          <p:cNvSpPr>
            <a:spLocks noGrp="1"/>
          </p:cNvSpPr>
          <p:nvPr>
            <p:ph type="sldNum" sz="quarter" idx="12"/>
          </p:nvPr>
        </p:nvSpPr>
        <p:spPr/>
        <p:txBody>
          <a:bodyPr/>
          <a:lstStyle/>
          <a:p>
            <a:fld id="{6E32B92A-CB75-4E54-8293-CBC8A13B5AFB}" type="slidenum">
              <a:rPr lang="en-US" smtClean="0"/>
              <a:t>5</a:t>
            </a:fld>
            <a:endParaRPr lang="en-US"/>
          </a:p>
        </p:txBody>
      </p:sp>
    </p:spTree>
    <p:extLst>
      <p:ext uri="{BB962C8B-B14F-4D97-AF65-F5344CB8AC3E}">
        <p14:creationId xmlns:p14="http://schemas.microsoft.com/office/powerpoint/2010/main" val="39068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10" grpId="0"/>
      <p:bldP spid="11" grpId="0"/>
      <p:bldP spid="11" grpId="1"/>
      <p:bldGraphic spid="18" grpId="0">
        <p:bldAsOne/>
      </p:bldGraphic>
      <p:bldP spid="13" grpId="0"/>
      <p:bldP spid="22" grpId="0"/>
      <p:bldP spid="26" grpId="0"/>
      <p:bldGraphic spid="28" grpId="0">
        <p:bldAsOne/>
      </p:bldGraphic>
      <p:bldP spid="32" grpId="0"/>
      <p:bldP spid="38" grpId="0"/>
      <p:bldP spid="39" grpId="0"/>
      <p:bldP spid="40" grpId="0"/>
      <p:bldP spid="40" grpId="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noAutofit/>
          </a:bodyPr>
          <a:lstStyle/>
          <a:p>
            <a:pPr marL="0" indent="0" algn="ctr">
              <a:buNone/>
            </a:pPr>
            <a:r>
              <a:rPr lang="en-US" sz="5400" dirty="0" smtClean="0"/>
              <a:t>If you can read </a:t>
            </a:r>
            <a:r>
              <a:rPr lang="en-US" sz="5400" dirty="0" smtClean="0">
                <a:solidFill>
                  <a:srgbClr val="00B050"/>
                </a:solidFill>
              </a:rPr>
              <a:t>this</a:t>
            </a:r>
          </a:p>
          <a:p>
            <a:pPr marL="0" indent="0">
              <a:buNone/>
            </a:pPr>
            <a:endParaRPr lang="en-US" sz="5400" dirty="0"/>
          </a:p>
          <a:p>
            <a:pPr marL="0" indent="0">
              <a:buNone/>
            </a:pPr>
            <a:endParaRPr lang="en-US" sz="5400" dirty="0" smtClean="0"/>
          </a:p>
          <a:p>
            <a:pPr marL="0" indent="0" algn="ctr">
              <a:buNone/>
            </a:pPr>
            <a:r>
              <a:rPr lang="en-US" sz="5400" dirty="0" smtClean="0">
                <a:solidFill>
                  <a:schemeClr val="tx2">
                    <a:lumMod val="75000"/>
                  </a:schemeClr>
                </a:solidFill>
              </a:rPr>
              <a:t>Murphy’s law</a:t>
            </a:r>
            <a:r>
              <a:rPr lang="en-US" sz="5400" dirty="0" smtClean="0"/>
              <a:t> was violated</a:t>
            </a:r>
            <a:endParaRPr lang="en-US" sz="5400" dirty="0"/>
          </a:p>
        </p:txBody>
      </p:sp>
      <p:sp>
        <p:nvSpPr>
          <p:cNvPr id="4" name="Slide Number Placeholder 3"/>
          <p:cNvSpPr>
            <a:spLocks noGrp="1"/>
          </p:cNvSpPr>
          <p:nvPr>
            <p:ph type="sldNum" sz="quarter" idx="12"/>
          </p:nvPr>
        </p:nvSpPr>
        <p:spPr/>
        <p:txBody>
          <a:bodyPr/>
          <a:lstStyle/>
          <a:p>
            <a:fld id="{6E32B92A-CB75-4E54-8293-CBC8A13B5AFB}" type="slidenum">
              <a:rPr lang="en-US" smtClean="0"/>
              <a:t>50</a:t>
            </a:fld>
            <a:endParaRPr lang="en-US"/>
          </a:p>
        </p:txBody>
      </p:sp>
    </p:spTree>
    <p:extLst>
      <p:ext uri="{BB962C8B-B14F-4D97-AF65-F5344CB8AC3E}">
        <p14:creationId xmlns:p14="http://schemas.microsoft.com/office/powerpoint/2010/main" val="3266902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Papers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Published:</a:t>
            </a:r>
          </a:p>
          <a:p>
            <a:pPr lvl="1"/>
            <a:r>
              <a:rPr lang="en-US" dirty="0" smtClean="0"/>
              <a:t>A simulation study of GELS for Ethernet over WAN, GLOBECOM 2007</a:t>
            </a:r>
          </a:p>
          <a:p>
            <a:pPr lvl="1"/>
            <a:r>
              <a:rPr lang="en-US" dirty="0" smtClean="0"/>
              <a:t>RED-BL: Energy solution for loading data centers, INFOCOM Mini-Conference, 2012</a:t>
            </a:r>
          </a:p>
          <a:p>
            <a:pPr lvl="1"/>
            <a:r>
              <a:rPr lang="en-US" dirty="0" smtClean="0"/>
              <a:t>Electricity cost efficient workload mapping, INFOCOM Computer Communications Workshop, 2013</a:t>
            </a:r>
          </a:p>
          <a:p>
            <a:pPr lvl="1"/>
            <a:r>
              <a:rPr lang="en-US" dirty="0" smtClean="0"/>
              <a:t>Low-Carb: Reducing energy consumption in operational cellular networks, GLOBECOM 2013</a:t>
            </a:r>
          </a:p>
          <a:p>
            <a:pPr lvl="1"/>
            <a:r>
              <a:rPr lang="en-US" dirty="0" smtClean="0"/>
              <a:t>RED-BL: Evaluating dynamic right sizing for data centers, Computer Networks, vol. 72, 2014</a:t>
            </a:r>
          </a:p>
          <a:p>
            <a:r>
              <a:rPr lang="en-US" dirty="0" smtClean="0"/>
              <a:t>Submitted:</a:t>
            </a:r>
          </a:p>
          <a:p>
            <a:pPr lvl="1"/>
            <a:r>
              <a:rPr lang="en-US" dirty="0" smtClean="0"/>
              <a:t>Low-Carb: A practical scheme for improving energy efficiency in cellular networks</a:t>
            </a:r>
          </a:p>
        </p:txBody>
      </p:sp>
      <p:sp>
        <p:nvSpPr>
          <p:cNvPr id="4" name="Slide Number Placeholder 3"/>
          <p:cNvSpPr>
            <a:spLocks noGrp="1"/>
          </p:cNvSpPr>
          <p:nvPr>
            <p:ph type="sldNum" sz="quarter" idx="12"/>
          </p:nvPr>
        </p:nvSpPr>
        <p:spPr/>
        <p:txBody>
          <a:bodyPr/>
          <a:lstStyle/>
          <a:p>
            <a:fld id="{6E32B92A-CB75-4E54-8293-CBC8A13B5AFB}" type="slidenum">
              <a:rPr lang="en-US" smtClean="0"/>
              <a:t>51</a:t>
            </a:fld>
            <a:endParaRPr lang="en-US"/>
          </a:p>
        </p:txBody>
      </p:sp>
    </p:spTree>
    <p:extLst>
      <p:ext uri="{BB962C8B-B14F-4D97-AF65-F5344CB8AC3E}">
        <p14:creationId xmlns:p14="http://schemas.microsoft.com/office/powerpoint/2010/main" val="29706044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1</a:t>
            </a:r>
            <a:endParaRPr lang="en-US" dirty="0"/>
          </a:p>
        </p:txBody>
      </p:sp>
      <p:sp>
        <p:nvSpPr>
          <p:cNvPr id="3" name="Content Placeholder 2"/>
          <p:cNvSpPr>
            <a:spLocks noGrp="1"/>
          </p:cNvSpPr>
          <p:nvPr>
            <p:ph idx="1"/>
          </p:nvPr>
        </p:nvSpPr>
        <p:spPr/>
        <p:txBody>
          <a:bodyPr/>
          <a:lstStyle/>
          <a:p>
            <a:r>
              <a:rPr lang="en-US" dirty="0" smtClean="0"/>
              <a:t>Why not have one data center at the cheapest locations?</a:t>
            </a:r>
          </a:p>
          <a:p>
            <a:pPr lvl="1"/>
            <a:r>
              <a:rPr lang="en-US" dirty="0" smtClean="0"/>
              <a:t>There is no single cheapest location</a:t>
            </a:r>
          </a:p>
          <a:p>
            <a:pPr lvl="1"/>
            <a:r>
              <a:rPr lang="en-US" dirty="0" smtClean="0"/>
              <a:t>Diversity for:</a:t>
            </a:r>
          </a:p>
          <a:p>
            <a:pPr lvl="2"/>
            <a:r>
              <a:rPr lang="en-US" dirty="0" smtClean="0"/>
              <a:t>Disaster </a:t>
            </a:r>
          </a:p>
          <a:p>
            <a:pPr lvl="2"/>
            <a:r>
              <a:rPr lang="en-US" dirty="0" smtClean="0"/>
              <a:t>Latency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52</a:t>
            </a:fld>
            <a:endParaRPr lang="en-US"/>
          </a:p>
        </p:txBody>
      </p:sp>
    </p:spTree>
    <p:extLst>
      <p:ext uri="{BB962C8B-B14F-4D97-AF65-F5344CB8AC3E}">
        <p14:creationId xmlns:p14="http://schemas.microsoft.com/office/powerpoint/2010/main" val="1880345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r>
              <a:rPr lang="en-US" dirty="0" smtClean="0"/>
              <a:t>Why can’t DVFS be used?</a:t>
            </a:r>
          </a:p>
          <a:p>
            <a:pPr lvl="1"/>
            <a:r>
              <a:rPr lang="en-US" dirty="0" smtClean="0"/>
              <a:t>It can certainly be used</a:t>
            </a:r>
          </a:p>
          <a:p>
            <a:pPr lvl="1"/>
            <a:r>
              <a:rPr lang="en-US" dirty="0" smtClean="0"/>
              <a:t>It does not achieve fine grained energy proportionality </a:t>
            </a:r>
          </a:p>
          <a:p>
            <a:pPr lvl="2"/>
            <a:r>
              <a:rPr lang="en-US" dirty="0" smtClean="0"/>
              <a:t>Granularity of VF scaling is coarse</a:t>
            </a:r>
          </a:p>
          <a:p>
            <a:pPr lvl="2"/>
            <a:r>
              <a:rPr lang="en-US" dirty="0" smtClean="0"/>
              <a:t>Other components are also energy proportional</a:t>
            </a:r>
          </a:p>
          <a:p>
            <a:pPr lvl="1"/>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53</a:t>
            </a:fld>
            <a:endParaRPr lang="en-US"/>
          </a:p>
        </p:txBody>
      </p:sp>
    </p:spTree>
    <p:extLst>
      <p:ext uri="{BB962C8B-B14F-4D97-AF65-F5344CB8AC3E}">
        <p14:creationId xmlns:p14="http://schemas.microsoft.com/office/powerpoint/2010/main" val="4102968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r>
              <a:rPr lang="en-US" dirty="0" smtClean="0"/>
              <a:t>How many transitions in a day are likely?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54</a:t>
            </a:fld>
            <a:endParaRPr lang="en-US"/>
          </a:p>
        </p:txBody>
      </p:sp>
    </p:spTree>
    <p:extLst>
      <p:ext uri="{BB962C8B-B14F-4D97-AF65-F5344CB8AC3E}">
        <p14:creationId xmlns:p14="http://schemas.microsoft.com/office/powerpoint/2010/main" val="21031597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r>
              <a:rPr lang="en-US" dirty="0" smtClean="0"/>
              <a:t>How quick is a transition?</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55</a:t>
            </a:fld>
            <a:endParaRPr lang="en-US"/>
          </a:p>
        </p:txBody>
      </p:sp>
    </p:spTree>
    <p:extLst>
      <p:ext uri="{BB962C8B-B14F-4D97-AF65-F5344CB8AC3E}">
        <p14:creationId xmlns:p14="http://schemas.microsoft.com/office/powerpoint/2010/main" val="29346299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56</a:t>
            </a:fld>
            <a:endParaRPr lang="en-US"/>
          </a:p>
        </p:txBody>
      </p:sp>
    </p:spTree>
    <p:extLst>
      <p:ext uri="{BB962C8B-B14F-4D97-AF65-F5344CB8AC3E}">
        <p14:creationId xmlns:p14="http://schemas.microsoft.com/office/powerpoint/2010/main" val="2350207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b="1" dirty="0" smtClean="0">
                <a:solidFill>
                  <a:srgbClr val="FF0000"/>
                </a:solidFill>
              </a:rPr>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6</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Opportunity</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8" name="Straight Arrow Connector 7"/>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1" name="Rounded Rectangular Callout 10"/>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13" name="Rounded Rectangular Callout 12"/>
          <p:cNvSpPr/>
          <p:nvPr/>
        </p:nvSpPr>
        <p:spPr>
          <a:xfrm>
            <a:off x="1771934" y="4076700"/>
            <a:ext cx="3028666" cy="342900"/>
          </a:xfrm>
          <a:prstGeom prst="wedgeRoundRectCallout">
            <a:avLst>
              <a:gd name="adj1" fmla="val -53564"/>
              <a:gd name="adj2" fmla="val 289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equipment (nearly) idle</a:t>
            </a:r>
            <a:endParaRPr lang="en-US" dirty="0"/>
          </a:p>
        </p:txBody>
      </p:sp>
      <p:sp>
        <p:nvSpPr>
          <p:cNvPr id="12" name="TextBox 11"/>
          <p:cNvSpPr txBox="1"/>
          <p:nvPr/>
        </p:nvSpPr>
        <p:spPr>
          <a:xfrm>
            <a:off x="228600" y="6096000"/>
            <a:ext cx="3807517" cy="369332"/>
          </a:xfrm>
          <a:prstGeom prst="rect">
            <a:avLst/>
          </a:prstGeom>
          <a:noFill/>
        </p:spPr>
        <p:txBody>
          <a:bodyPr wrap="none" rtlCol="0">
            <a:spAutoFit/>
          </a:bodyPr>
          <a:lstStyle/>
          <a:p>
            <a:r>
              <a:rPr lang="en-US" dirty="0" smtClean="0">
                <a:solidFill>
                  <a:srgbClr val="FF0000"/>
                </a:solidFill>
              </a:rPr>
              <a:t>Peak and trough are quite pronounced</a:t>
            </a:r>
            <a:endParaRPr lang="en-US" dirty="0">
              <a:solidFill>
                <a:srgbClr val="FF0000"/>
              </a:solidFill>
            </a:endParaRPr>
          </a:p>
        </p:txBody>
      </p:sp>
      <p:sp>
        <p:nvSpPr>
          <p:cNvPr id="14" name="Rounded Rectangular Callout 13"/>
          <p:cNvSpPr/>
          <p:nvPr/>
        </p:nvSpPr>
        <p:spPr>
          <a:xfrm>
            <a:off x="2438400" y="1524000"/>
            <a:ext cx="3124200" cy="609600"/>
          </a:xfrm>
          <a:prstGeom prst="wedgeRoundRectCallout">
            <a:avLst>
              <a:gd name="adj1" fmla="val -53781"/>
              <a:gd name="adj2" fmla="val -1546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Enough servers, storage and </a:t>
            </a:r>
            <a:r>
              <a:rPr lang="en-US" dirty="0" err="1" smtClean="0"/>
              <a:t>bw</a:t>
            </a:r>
            <a:r>
              <a:rPr lang="en-US" dirty="0" smtClean="0"/>
              <a:t> to handle peak</a:t>
            </a:r>
            <a:endParaRPr lang="en-US" dirty="0"/>
          </a:p>
        </p:txBody>
      </p:sp>
      <p:sp>
        <p:nvSpPr>
          <p:cNvPr id="15" name="TextBox 14"/>
          <p:cNvSpPr txBox="1"/>
          <p:nvPr/>
        </p:nvSpPr>
        <p:spPr>
          <a:xfrm>
            <a:off x="2209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7" name="TextBox 16"/>
          <p:cNvSpPr txBox="1"/>
          <p:nvPr/>
        </p:nvSpPr>
        <p:spPr>
          <a:xfrm>
            <a:off x="609600" y="6172200"/>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p>
        </p:txBody>
      </p:sp>
      <p:cxnSp>
        <p:nvCxnSpPr>
          <p:cNvPr id="23" name="Straight Arrow Connector 22"/>
          <p:cNvCxnSpPr/>
          <p:nvPr/>
        </p:nvCxnSpPr>
        <p:spPr>
          <a:xfrm>
            <a:off x="6096000" y="3110552"/>
            <a:ext cx="0" cy="2006516"/>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39768" y="3922931"/>
            <a:ext cx="2570832" cy="646331"/>
          </a:xfrm>
          <a:prstGeom prst="rect">
            <a:avLst/>
          </a:prstGeom>
          <a:noFill/>
        </p:spPr>
        <p:txBody>
          <a:bodyPr wrap="square" rtlCol="0">
            <a:spAutoFit/>
          </a:bodyPr>
          <a:lstStyle/>
          <a:p>
            <a:pPr algn="ctr"/>
            <a:r>
              <a:rPr lang="en-US" dirty="0" smtClean="0"/>
              <a:t>Opportunity for electricity cost savings</a:t>
            </a:r>
            <a:endParaRPr lang="en-US" dirty="0"/>
          </a:p>
        </p:txBody>
      </p:sp>
      <p:sp>
        <p:nvSpPr>
          <p:cNvPr id="25" name="TextBox 24"/>
          <p:cNvSpPr txBox="1"/>
          <p:nvPr/>
        </p:nvSpPr>
        <p:spPr>
          <a:xfrm>
            <a:off x="48904" y="6135469"/>
            <a:ext cx="9067803" cy="646331"/>
          </a:xfrm>
          <a:prstGeom prst="rect">
            <a:avLst/>
          </a:prstGeom>
          <a:noFill/>
        </p:spPr>
        <p:txBody>
          <a:bodyPr wrap="none" rtlCol="0">
            <a:spAutoFit/>
          </a:bodyPr>
          <a:lstStyle/>
          <a:p>
            <a:r>
              <a:rPr lang="en-US" dirty="0" smtClean="0"/>
              <a:t>Barroso et. al, “The Case for Energy Proportional Computing”, IEEE Computer, 2007</a:t>
            </a:r>
          </a:p>
          <a:p>
            <a:r>
              <a:rPr lang="en-US" dirty="0"/>
              <a:t>Peng et. al, </a:t>
            </a:r>
            <a:r>
              <a:rPr lang="en-US" dirty="0" smtClean="0"/>
              <a:t>“Traffic-Driven Power Savings in Operational 3G Cellular Networks”, MOBICOM 2011</a:t>
            </a:r>
            <a:endParaRPr lang="en-US" dirty="0"/>
          </a:p>
        </p:txBody>
      </p:sp>
      <p:grpSp>
        <p:nvGrpSpPr>
          <p:cNvPr id="31" name="Group 30"/>
          <p:cNvGrpSpPr/>
          <p:nvPr/>
        </p:nvGrpSpPr>
        <p:grpSpPr>
          <a:xfrm>
            <a:off x="5125381" y="2132938"/>
            <a:ext cx="6380819" cy="1066800"/>
            <a:chOff x="2292126" y="1371600"/>
            <a:chExt cx="6380819" cy="1066800"/>
          </a:xfrm>
        </p:grpSpPr>
        <p:cxnSp>
          <p:nvCxnSpPr>
            <p:cNvPr id="32" name="Straight Connector 31"/>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flipV="1">
            <a:off x="5486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486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602696" y="5193268"/>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39" name="Rectangle 38"/>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rot="16200000">
            <a:off x="393450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p:cNvSpPr>
            <a:spLocks noGrp="1"/>
          </p:cNvSpPr>
          <p:nvPr>
            <p:ph type="sldNum" sz="quarter" idx="12"/>
          </p:nvPr>
        </p:nvSpPr>
        <p:spPr/>
        <p:txBody>
          <a:bodyPr/>
          <a:lstStyle/>
          <a:p>
            <a:fld id="{6E32B92A-CB75-4E54-8293-CBC8A13B5AFB}" type="slidenum">
              <a:rPr lang="en-US" smtClean="0"/>
              <a:t>7</a:t>
            </a:fld>
            <a:endParaRPr lang="en-US"/>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75" y="1981200"/>
            <a:ext cx="7092925" cy="3810000"/>
          </a:xfrm>
          <a:prstGeom prst="rect">
            <a:avLst/>
          </a:prstGeom>
        </p:spPr>
      </p:pic>
      <p:sp>
        <p:nvSpPr>
          <p:cNvPr id="53" name="Rounded Rectangular Callout 52"/>
          <p:cNvSpPr/>
          <p:nvPr/>
        </p:nvSpPr>
        <p:spPr>
          <a:xfrm>
            <a:off x="2047816" y="1260143"/>
            <a:ext cx="2566579" cy="457200"/>
          </a:xfrm>
          <a:prstGeom prst="wedgeRoundRectCallout">
            <a:avLst>
              <a:gd name="adj1" fmla="val -60182"/>
              <a:gd name="adj2" fmla="val 178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Search queries</a:t>
            </a:r>
            <a:endParaRPr lang="en-US" dirty="0"/>
          </a:p>
        </p:txBody>
      </p:sp>
      <p:sp>
        <p:nvSpPr>
          <p:cNvPr id="55" name="TextBox 54"/>
          <p:cNvSpPr txBox="1"/>
          <p:nvPr/>
        </p:nvSpPr>
        <p:spPr>
          <a:xfrm>
            <a:off x="6602696" y="1524000"/>
            <a:ext cx="1475340" cy="369332"/>
          </a:xfrm>
          <a:prstGeom prst="rect">
            <a:avLst/>
          </a:prstGeom>
          <a:solidFill>
            <a:schemeClr val="accent1">
              <a:lumMod val="60000"/>
              <a:lumOff val="40000"/>
            </a:schemeClr>
          </a:solidFill>
        </p:spPr>
        <p:txBody>
          <a:bodyPr wrap="none" rtlCol="0">
            <a:spAutoFit/>
          </a:bodyPr>
          <a:lstStyle/>
          <a:p>
            <a:r>
              <a:rPr lang="en-US" dirty="0" smtClean="0"/>
              <a:t>Diurnal cycles</a:t>
            </a:r>
            <a:endParaRPr lang="en-US" dirty="0"/>
          </a:p>
        </p:txBody>
      </p:sp>
    </p:spTree>
    <p:extLst>
      <p:ext uri="{BB962C8B-B14F-4D97-AF65-F5344CB8AC3E}">
        <p14:creationId xmlns:p14="http://schemas.microsoft.com/office/powerpoint/2010/main" val="20265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3"/>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1" grpId="1" animBg="1"/>
      <p:bldP spid="13" grpId="0" animBg="1"/>
      <p:bldP spid="13" grpId="1" animBg="1"/>
      <p:bldP spid="12" grpId="0"/>
      <p:bldP spid="12" grpId="1"/>
      <p:bldP spid="14" grpId="0" animBg="1"/>
      <p:bldP spid="14" grpId="1" animBg="1"/>
      <p:bldP spid="15" grpId="0"/>
      <p:bldP spid="17" grpId="0"/>
      <p:bldP spid="24" grpId="0"/>
      <p:bldP spid="25" grpId="0"/>
      <p:bldP spid="25" grpId="1"/>
      <p:bldP spid="42" grpId="0"/>
      <p:bldP spid="40" grpId="0" animBg="1"/>
      <p:bldP spid="53" grpId="0" animBg="1"/>
      <p:bldP spid="53" grpId="1" animBg="1"/>
      <p:bldP spid="55" grpId="0" animBg="1"/>
      <p:bldP spid="5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ular Callout 116"/>
          <p:cNvSpPr/>
          <p:nvPr/>
        </p:nvSpPr>
        <p:spPr>
          <a:xfrm>
            <a:off x="5181600" y="1447800"/>
            <a:ext cx="3810000" cy="575952"/>
          </a:xfrm>
          <a:prstGeom prst="wedgeRoundRectCallout">
            <a:avLst>
              <a:gd name="adj1" fmla="val -26438"/>
              <a:gd name="adj2" fmla="val 160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workload rises even more …</a:t>
            </a:r>
            <a:endParaRPr lang="en-US" dirty="0"/>
          </a:p>
        </p:txBody>
      </p:sp>
      <p:sp>
        <p:nvSpPr>
          <p:cNvPr id="8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86" name="Oval 85"/>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87" name="Oval 86"/>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pic>
        <p:nvPicPr>
          <p:cNvPr id="120" name="Picture 8" descr="https://i.ytimg.com/vi/JJ44hEr5DFE/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4228606" cy="237859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94" name="Chord 93"/>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hord 94"/>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ular Callout 95"/>
          <p:cNvSpPr/>
          <p:nvPr/>
        </p:nvSpPr>
        <p:spPr>
          <a:xfrm>
            <a:off x="3394813" y="1828800"/>
            <a:ext cx="2243987" cy="591791"/>
          </a:xfrm>
          <a:prstGeom prst="wedgeRoundRectCallout">
            <a:avLst>
              <a:gd name="adj1" fmla="val 19916"/>
              <a:gd name="adj2" fmla="val 235925"/>
              <a:gd name="adj3" fmla="val 16667"/>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relocation (WR)</a:t>
            </a:r>
            <a:endParaRPr lang="en-US" dirty="0"/>
          </a:p>
        </p:txBody>
      </p:sp>
      <p:sp>
        <p:nvSpPr>
          <p:cNvPr id="98" name="Rounded Rectangular Callout 97"/>
          <p:cNvSpPr/>
          <p:nvPr/>
        </p:nvSpPr>
        <p:spPr>
          <a:xfrm>
            <a:off x="1817132" y="4343400"/>
            <a:ext cx="1764268" cy="304800"/>
          </a:xfrm>
          <a:prstGeom prst="wedgeRoundRectCallout">
            <a:avLst>
              <a:gd name="adj1" fmla="val 124604"/>
              <a:gd name="adj2" fmla="val -1130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Least expensive</a:t>
            </a:r>
            <a:endParaRPr lang="en-US" dirty="0"/>
          </a:p>
        </p:txBody>
      </p:sp>
      <p:sp>
        <p:nvSpPr>
          <p:cNvPr id="101" name="TextBox 100"/>
          <p:cNvSpPr txBox="1"/>
          <p:nvPr/>
        </p:nvSpPr>
        <p:spPr>
          <a:xfrm>
            <a:off x="1905000" y="4649422"/>
            <a:ext cx="6143413" cy="461665"/>
          </a:xfrm>
          <a:prstGeom prst="rect">
            <a:avLst/>
          </a:prstGeom>
          <a:solidFill>
            <a:schemeClr val="accent2">
              <a:lumMod val="50000"/>
            </a:schemeClr>
          </a:solidFill>
        </p:spPr>
        <p:txBody>
          <a:bodyPr wrap="none" rtlCol="0">
            <a:spAutoFit/>
          </a:bodyPr>
          <a:lstStyle/>
          <a:p>
            <a:r>
              <a:rPr lang="en-US" sz="2400" dirty="0" smtClean="0">
                <a:solidFill>
                  <a:schemeClr val="tx2">
                    <a:lumMod val="40000"/>
                    <a:lumOff val="60000"/>
                  </a:schemeClr>
                </a:solidFill>
              </a:rPr>
              <a:t>Workload relocation cuts electricity cost </a:t>
            </a:r>
            <a:r>
              <a:rPr lang="en-US" sz="2400" b="1" i="1" dirty="0" smtClean="0">
                <a:solidFill>
                  <a:schemeClr val="tx2">
                    <a:lumMod val="40000"/>
                    <a:lumOff val="60000"/>
                  </a:schemeClr>
                </a:solidFill>
              </a:rPr>
              <a:t>further</a:t>
            </a:r>
            <a:endParaRPr lang="en-US" sz="2400" b="1" i="1" dirty="0">
              <a:solidFill>
                <a:schemeClr val="tx2">
                  <a:lumMod val="40000"/>
                  <a:lumOff val="60000"/>
                </a:schemeClr>
              </a:solidFill>
            </a:endParaRPr>
          </a:p>
        </p:txBody>
      </p:sp>
      <p:sp>
        <p:nvSpPr>
          <p:cNvPr id="103" name="TextBox 102"/>
          <p:cNvSpPr txBox="1"/>
          <p:nvPr/>
        </p:nvSpPr>
        <p:spPr>
          <a:xfrm>
            <a:off x="3665673" y="2779931"/>
            <a:ext cx="4830297" cy="461665"/>
          </a:xfrm>
          <a:prstGeom prst="rect">
            <a:avLst/>
          </a:prstGeom>
          <a:solidFill>
            <a:schemeClr val="accent3">
              <a:lumMod val="60000"/>
              <a:lumOff val="40000"/>
            </a:schemeClr>
          </a:solidFill>
        </p:spPr>
        <p:txBody>
          <a:bodyPr wrap="none" rtlCol="0">
            <a:spAutoFit/>
          </a:bodyPr>
          <a:lstStyle/>
          <a:p>
            <a:r>
              <a:rPr lang="en-US" sz="2400" dirty="0" smtClean="0">
                <a:solidFill>
                  <a:schemeClr val="accent6">
                    <a:lumMod val="50000"/>
                  </a:schemeClr>
                </a:solidFill>
              </a:rPr>
              <a:t>Resource pruning cuts electricity cost</a:t>
            </a:r>
            <a:endParaRPr lang="en-US" sz="2400" dirty="0">
              <a:solidFill>
                <a:schemeClr val="accent6">
                  <a:lumMod val="50000"/>
                </a:schemeClr>
              </a:solidFill>
            </a:endParaRPr>
          </a:p>
        </p:txBody>
      </p:sp>
      <p:sp>
        <p:nvSpPr>
          <p:cNvPr id="85" name="Oval 84"/>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18" name="Rounded Rectangular Callout 117"/>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28" name="TextBox 27"/>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121" name="TextBox 120"/>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122" name="TextBox 121"/>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124" name="Straight Connector 123"/>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27" name="Rounded Rectangular Callout 126"/>
          <p:cNvSpPr/>
          <p:nvPr/>
        </p:nvSpPr>
        <p:spPr>
          <a:xfrm>
            <a:off x="6705600" y="2375620"/>
            <a:ext cx="1764268" cy="304800"/>
          </a:xfrm>
          <a:prstGeom prst="wedgeRoundRectCallout">
            <a:avLst>
              <a:gd name="adj1" fmla="val -71261"/>
              <a:gd name="adj2" fmla="val 117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expensive</a:t>
            </a:r>
            <a:endParaRPr lang="en-US" dirty="0"/>
          </a:p>
        </p:txBody>
      </p:sp>
      <p:sp>
        <p:nvSpPr>
          <p:cNvPr id="37" name="Bent Arrow 36"/>
          <p:cNvSpPr/>
          <p:nvPr/>
        </p:nvSpPr>
        <p:spPr>
          <a:xfrm rot="5400000">
            <a:off x="4517434" y="2900792"/>
            <a:ext cx="381001" cy="881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ounded Rectangular Callout 98"/>
          <p:cNvSpPr/>
          <p:nvPr/>
        </p:nvSpPr>
        <p:spPr>
          <a:xfrm>
            <a:off x="1939430" y="1981200"/>
            <a:ext cx="1633824" cy="618505"/>
          </a:xfrm>
          <a:prstGeom prst="wedgeRoundRectCallout">
            <a:avLst>
              <a:gd name="adj1" fmla="val 54668"/>
              <a:gd name="adj2" fmla="val 1205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workload rises…</a:t>
            </a:r>
            <a:endParaRPr lang="en-US" dirty="0"/>
          </a:p>
        </p:txBody>
      </p:sp>
      <p:sp>
        <p:nvSpPr>
          <p:cNvPr id="128" name="TextBox 127"/>
          <p:cNvSpPr txBox="1"/>
          <p:nvPr/>
        </p:nvSpPr>
        <p:spPr>
          <a:xfrm>
            <a:off x="874206" y="1295400"/>
            <a:ext cx="3476465" cy="461665"/>
          </a:xfrm>
          <a:prstGeom prst="rect">
            <a:avLst/>
          </a:prstGeom>
          <a:noFill/>
        </p:spPr>
        <p:txBody>
          <a:bodyPr wrap="none" rtlCol="0">
            <a:spAutoFit/>
          </a:bodyPr>
          <a:lstStyle/>
          <a:p>
            <a:r>
              <a:rPr lang="en-US" sz="2400" dirty="0" smtClean="0"/>
              <a:t>Deactivate idle equipment</a:t>
            </a:r>
            <a:endParaRPr lang="en-US" sz="2400" dirty="0"/>
          </a:p>
        </p:txBody>
      </p:sp>
      <p:sp>
        <p:nvSpPr>
          <p:cNvPr id="129" name="Rounded Rectangular Callout 128"/>
          <p:cNvSpPr/>
          <p:nvPr/>
        </p:nvSpPr>
        <p:spPr>
          <a:xfrm>
            <a:off x="6234744" y="1910706"/>
            <a:ext cx="2133600" cy="680094"/>
          </a:xfrm>
          <a:prstGeom prst="wedgeRoundRectCallout">
            <a:avLst>
              <a:gd name="adj1" fmla="val -56841"/>
              <a:gd name="adj2" fmla="val 1894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Deactivate some equipment</a:t>
            </a:r>
            <a:endParaRPr lang="en-US" dirty="0"/>
          </a:p>
        </p:txBody>
      </p:sp>
      <p:sp>
        <p:nvSpPr>
          <p:cNvPr id="132" name="Slide Number Placeholder 131"/>
          <p:cNvSpPr>
            <a:spLocks noGrp="1"/>
          </p:cNvSpPr>
          <p:nvPr>
            <p:ph type="sldNum" sz="quarter" idx="12"/>
          </p:nvPr>
        </p:nvSpPr>
        <p:spPr/>
        <p:txBody>
          <a:bodyPr/>
          <a:lstStyle/>
          <a:p>
            <a:fld id="{6E32B92A-CB75-4E54-8293-CBC8A13B5AFB}" type="slidenum">
              <a:rPr lang="en-US" smtClean="0"/>
              <a:t>8</a:t>
            </a:fld>
            <a:endParaRPr lang="en-US"/>
          </a:p>
        </p:txBody>
      </p:sp>
      <p:sp>
        <p:nvSpPr>
          <p:cNvPr id="97" name="Rounded Rectangular Callout 96"/>
          <p:cNvSpPr/>
          <p:nvPr/>
        </p:nvSpPr>
        <p:spPr>
          <a:xfrm>
            <a:off x="2907268" y="2218705"/>
            <a:ext cx="1219200" cy="524495"/>
          </a:xfrm>
          <a:prstGeom prst="wedgeRoundRectCallout">
            <a:avLst>
              <a:gd name="adj1" fmla="val 14432"/>
              <a:gd name="adj2" fmla="val 2466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Workload</a:t>
            </a:r>
            <a:endParaRPr lang="en-US" dirty="0">
              <a:solidFill>
                <a:schemeClr val="tx1"/>
              </a:solidFill>
            </a:endParaRPr>
          </a:p>
        </p:txBody>
      </p:sp>
      <p:sp>
        <p:nvSpPr>
          <p:cNvPr id="137" name="TextBox 136"/>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38" name="TextBox 137"/>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139" name="TextBox 138"/>
          <p:cNvSpPr txBox="1"/>
          <p:nvPr/>
        </p:nvSpPr>
        <p:spPr>
          <a:xfrm>
            <a:off x="3956211" y="2209800"/>
            <a:ext cx="3936527" cy="461665"/>
          </a:xfrm>
          <a:prstGeom prst="rect">
            <a:avLst/>
          </a:prstGeom>
          <a:noFill/>
        </p:spPr>
        <p:txBody>
          <a:bodyPr wrap="none" rtlCol="0">
            <a:spAutoFit/>
          </a:bodyPr>
          <a:lstStyle/>
          <a:p>
            <a:r>
              <a:rPr lang="en-US" sz="2400" dirty="0" smtClean="0"/>
              <a:t>Move workload from NY to TX</a:t>
            </a:r>
            <a:endParaRPr lang="en-US" sz="2400" dirty="0"/>
          </a:p>
        </p:txBody>
      </p:sp>
      <p:sp>
        <p:nvSpPr>
          <p:cNvPr id="131" name="Rounded Rectangular Callout 130"/>
          <p:cNvSpPr/>
          <p:nvPr/>
        </p:nvSpPr>
        <p:spPr>
          <a:xfrm>
            <a:off x="1886634" y="1707790"/>
            <a:ext cx="1389966" cy="546820"/>
          </a:xfrm>
          <a:prstGeom prst="wedgeRoundRectCallout">
            <a:avLst>
              <a:gd name="adj1" fmla="val 80673"/>
              <a:gd name="adj2" fmla="val 16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RP to save more</a:t>
            </a:r>
            <a:endParaRPr lang="en-US" dirty="0"/>
          </a:p>
        </p:txBody>
      </p:sp>
      <p:sp>
        <p:nvSpPr>
          <p:cNvPr id="140" name="TextBox 139"/>
          <p:cNvSpPr txBox="1"/>
          <p:nvPr/>
        </p:nvSpPr>
        <p:spPr>
          <a:xfrm>
            <a:off x="2128741" y="2981980"/>
            <a:ext cx="5262659" cy="523220"/>
          </a:xfrm>
          <a:prstGeom prst="rect">
            <a:avLst/>
          </a:prstGeom>
          <a:solidFill>
            <a:schemeClr val="tx2">
              <a:lumMod val="40000"/>
              <a:lumOff val="60000"/>
            </a:schemeClr>
          </a:solidFill>
        </p:spPr>
        <p:txBody>
          <a:bodyPr wrap="none" rtlCol="0">
            <a:spAutoFit/>
          </a:bodyPr>
          <a:lstStyle/>
          <a:p>
            <a:r>
              <a:rPr lang="en-US" sz="2800" dirty="0" smtClean="0"/>
              <a:t>RP and WR can cut electricity costs</a:t>
            </a:r>
            <a:endParaRPr lang="en-US" sz="2800" dirty="0"/>
          </a:p>
        </p:txBody>
      </p:sp>
      <p:sp>
        <p:nvSpPr>
          <p:cNvPr id="141" name="TextBox 140"/>
          <p:cNvSpPr txBox="1"/>
          <p:nvPr/>
        </p:nvSpPr>
        <p:spPr>
          <a:xfrm>
            <a:off x="2202286" y="4114800"/>
            <a:ext cx="5115568" cy="523220"/>
          </a:xfrm>
          <a:prstGeom prst="rect">
            <a:avLst/>
          </a:prstGeom>
          <a:solidFill>
            <a:schemeClr val="accent3">
              <a:lumMod val="60000"/>
              <a:lumOff val="40000"/>
            </a:schemeClr>
          </a:solidFill>
        </p:spPr>
        <p:txBody>
          <a:bodyPr wrap="none" rtlCol="0">
            <a:spAutoFit/>
          </a:bodyPr>
          <a:lstStyle/>
          <a:p>
            <a:r>
              <a:rPr lang="en-US" sz="2800" dirty="0" err="1" smtClean="0"/>
              <a:t>Ain’t</a:t>
            </a:r>
            <a:r>
              <a:rPr lang="en-US" sz="2800" dirty="0" smtClean="0"/>
              <a:t> no such thing as a free lunch</a:t>
            </a:r>
            <a:endParaRPr lang="en-US" sz="2800" dirty="0"/>
          </a:p>
        </p:txBody>
      </p:sp>
      <p:sp>
        <p:nvSpPr>
          <p:cNvPr id="142" name="TextBox 141"/>
          <p:cNvSpPr txBox="1"/>
          <p:nvPr/>
        </p:nvSpPr>
        <p:spPr>
          <a:xfrm>
            <a:off x="585805" y="6400800"/>
            <a:ext cx="6957995" cy="369332"/>
          </a:xfrm>
          <a:prstGeom prst="rect">
            <a:avLst/>
          </a:prstGeom>
          <a:noFill/>
        </p:spPr>
        <p:txBody>
          <a:bodyPr wrap="none" rtlCol="0">
            <a:spAutoFit/>
          </a:bodyPr>
          <a:lstStyle/>
          <a:p>
            <a:r>
              <a:rPr lang="en-US" dirty="0" smtClean="0"/>
              <a:t>A. Qureshi et. al, “Plugging into energy market diversity”, HOTNETS 2008</a:t>
            </a:r>
            <a:endParaRPr 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55" y="1443024"/>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 name="TextBox 142"/>
          <p:cNvSpPr txBox="1"/>
          <p:nvPr/>
        </p:nvSpPr>
        <p:spPr>
          <a:xfrm>
            <a:off x="3948136" y="1811740"/>
            <a:ext cx="3916713" cy="369332"/>
          </a:xfrm>
          <a:prstGeom prst="rect">
            <a:avLst/>
          </a:prstGeom>
          <a:solidFill>
            <a:schemeClr val="accent1">
              <a:lumMod val="40000"/>
              <a:lumOff val="60000"/>
            </a:schemeClr>
          </a:solidFill>
        </p:spPr>
        <p:txBody>
          <a:bodyPr wrap="none" rtlCol="0">
            <a:spAutoFit/>
          </a:bodyPr>
          <a:lstStyle/>
          <a:p>
            <a:r>
              <a:rPr lang="en-US" dirty="0" smtClean="0"/>
              <a:t>Geographic diversity in electricity prices</a:t>
            </a:r>
            <a:endParaRPr lang="en-US" dirty="0"/>
          </a:p>
        </p:txBody>
      </p:sp>
      <p:sp>
        <p:nvSpPr>
          <p:cNvPr id="146" name="TextBox 145"/>
          <p:cNvSpPr txBox="1"/>
          <p:nvPr/>
        </p:nvSpPr>
        <p:spPr>
          <a:xfrm>
            <a:off x="4038600" y="2438400"/>
            <a:ext cx="3718262" cy="369332"/>
          </a:xfrm>
          <a:prstGeom prst="rect">
            <a:avLst/>
          </a:prstGeom>
          <a:solidFill>
            <a:schemeClr val="accent6">
              <a:lumMod val="60000"/>
              <a:lumOff val="40000"/>
            </a:schemeClr>
          </a:solidFill>
        </p:spPr>
        <p:txBody>
          <a:bodyPr wrap="none" rtlCol="0">
            <a:spAutoFit/>
          </a:bodyPr>
          <a:lstStyle/>
          <a:p>
            <a:r>
              <a:rPr lang="en-US" dirty="0" smtClean="0"/>
              <a:t>Temporal diversity in electricity prices</a:t>
            </a:r>
            <a:endParaRPr lang="en-US" dirty="0"/>
          </a:p>
        </p:txBody>
      </p:sp>
      <p:pic>
        <p:nvPicPr>
          <p:cNvPr id="5124" name="Picture 4" descr="E:\Users\Saqib Ilyas\Downloads\67448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533525"/>
            <a:ext cx="42862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120"/>
                                        </p:tgtEl>
                                      </p:cBhvr>
                                      <p:by x="15000" y="1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childTnLst>
                                </p:cTn>
                              </p:par>
                            </p:childTnLst>
                          </p:cTn>
                        </p:par>
                        <p:par>
                          <p:cTn id="22" fill="hold">
                            <p:stCondLst>
                              <p:cond delay="1000"/>
                            </p:stCondLst>
                            <p:childTnLst>
                              <p:par>
                                <p:cTn id="23" presetID="1" presetClass="exit" presetSubtype="0" fill="hold" nodeType="afterEffect">
                                  <p:stCondLst>
                                    <p:cond delay="0"/>
                                  </p:stCondLst>
                                  <p:childTnLst>
                                    <p:set>
                                      <p:cBhvr>
                                        <p:cTn id="24" dur="1" fill="hold">
                                          <p:stCondLst>
                                            <p:cond delay="0"/>
                                          </p:stCondLst>
                                        </p:cTn>
                                        <p:tgtEl>
                                          <p:spTgt spid="1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7" presetClass="emph" presetSubtype="2" fill="hold" nodeType="withEffect">
                                  <p:stCondLst>
                                    <p:cond delay="0"/>
                                  </p:stCondLst>
                                  <p:childTnLst>
                                    <p:animClr clrSpc="rgb" dir="cw">
                                      <p:cBhvr>
                                        <p:cTn id="54" dur="2000" fill="hold"/>
                                        <p:tgtEl>
                                          <p:spTgt spid="87"/>
                                        </p:tgtEl>
                                        <p:attrNameLst>
                                          <p:attrName>stroke.color</p:attrName>
                                        </p:attrNameLst>
                                      </p:cBhvr>
                                      <p:to>
                                        <a:srgbClr val="B2B2B2"/>
                                      </p:to>
                                    </p:animClr>
                                    <p:set>
                                      <p:cBhvr>
                                        <p:cTn id="55" dur="2000" fill="hold"/>
                                        <p:tgtEl>
                                          <p:spTgt spid="87"/>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29"/>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03"/>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51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5124"/>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1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42"/>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4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5123"/>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46"/>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12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2"/>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25"/>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26"/>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9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9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1" nodeType="clickEffect">
                                  <p:stCondLst>
                                    <p:cond delay="0"/>
                                  </p:stCondLst>
                                  <p:childTnLst>
                                    <p:animMotion origin="layout" path="M 3.33333E-6 -2.18316E-6 L -0.00157 -0.07793 " pathEditMode="relative" rAng="0" ptsTypes="AA">
                                      <p:cBhvr>
                                        <p:cTn id="113" dur="2000" fill="hold"/>
                                        <p:tgtEl>
                                          <p:spTgt spid="85"/>
                                        </p:tgtEl>
                                        <p:attrNameLst>
                                          <p:attrName>ppt_x</p:attrName>
                                          <p:attrName>ppt_y</p:attrName>
                                        </p:attrNameLst>
                                      </p:cBhvr>
                                      <p:rCtr x="-87" y="-3908"/>
                                    </p:animMotion>
                                  </p:childTnLst>
                                </p:cTn>
                              </p:par>
                              <p:par>
                                <p:cTn id="114" presetID="42" presetClass="path" presetSubtype="0" accel="50000" decel="50000" fill="hold" grpId="1" nodeType="withEffect">
                                  <p:stCondLst>
                                    <p:cond delay="0"/>
                                  </p:stCondLst>
                                  <p:childTnLst>
                                    <p:animMotion origin="layout" path="M -8.33333E-7 4.15356E-6 L -0.00156 -0.07609 " pathEditMode="relative" rAng="0" ptsTypes="AA">
                                      <p:cBhvr>
                                        <p:cTn id="115" dur="2000" fill="hold"/>
                                        <p:tgtEl>
                                          <p:spTgt spid="104"/>
                                        </p:tgtEl>
                                        <p:attrNameLst>
                                          <p:attrName>ppt_x</p:attrName>
                                          <p:attrName>ppt_y</p:attrName>
                                        </p:attrNameLst>
                                      </p:cBhvr>
                                      <p:rCtr x="-87" y="-3816"/>
                                    </p:animMotion>
                                  </p:childTnLst>
                                </p:cTn>
                              </p:par>
                              <p:par>
                                <p:cTn id="116" presetID="42" presetClass="path" presetSubtype="0" accel="50000" decel="50000" fill="hold" grpId="2" nodeType="withEffect">
                                  <p:stCondLst>
                                    <p:cond delay="0"/>
                                  </p:stCondLst>
                                  <p:childTnLst>
                                    <p:animMotion origin="layout" path="M 1.38889E-6 -4.57909E-6 L 0.00017 -0.074 " pathEditMode="relative" rAng="0" ptsTypes="AA">
                                      <p:cBhvr>
                                        <p:cTn id="117" dur="2000" fill="hold"/>
                                        <p:tgtEl>
                                          <p:spTgt spid="94"/>
                                        </p:tgtEl>
                                        <p:attrNameLst>
                                          <p:attrName>ppt_x</p:attrName>
                                          <p:attrName>ppt_y</p:attrName>
                                        </p:attrNameLst>
                                      </p:cBhvr>
                                      <p:rCtr x="0" y="-3700"/>
                                    </p:animMotion>
                                  </p:childTnLst>
                                </p:cTn>
                              </p:par>
                              <p:par>
                                <p:cTn id="118" presetID="42" presetClass="path" presetSubtype="0" accel="50000" decel="50000" fill="hold" grpId="1" nodeType="withEffect">
                                  <p:stCondLst>
                                    <p:cond delay="0"/>
                                  </p:stCondLst>
                                  <p:childTnLst>
                                    <p:animMotion origin="layout" path="M 3.33333E-6 -2.0444E-6 L -0.00035 -0.12997 " pathEditMode="relative" rAng="0" ptsTypes="AA">
                                      <p:cBhvr>
                                        <p:cTn id="119" dur="2000" fill="hold"/>
                                        <p:tgtEl>
                                          <p:spTgt spid="87"/>
                                        </p:tgtEl>
                                        <p:attrNameLst>
                                          <p:attrName>ppt_x</p:attrName>
                                          <p:attrName>ppt_y</p:attrName>
                                        </p:attrNameLst>
                                      </p:cBhvr>
                                      <p:rCtr x="-17" y="-6499"/>
                                    </p:animMotion>
                                  </p:childTnLst>
                                </p:cTn>
                              </p:par>
                              <p:par>
                                <p:cTn id="120" presetID="42" presetClass="path" presetSubtype="0" accel="50000" decel="50000" fill="hold" grpId="1" nodeType="withEffect">
                                  <p:stCondLst>
                                    <p:cond delay="0"/>
                                  </p:stCondLst>
                                  <p:childTnLst>
                                    <p:animMotion origin="layout" path="M -1.38889E-6 4.15356E-6 L -1.38889E-6 -0.13183 " pathEditMode="relative" rAng="0" ptsTypes="AA">
                                      <p:cBhvr>
                                        <p:cTn id="121" dur="2000" fill="hold"/>
                                        <p:tgtEl>
                                          <p:spTgt spid="91"/>
                                        </p:tgtEl>
                                        <p:attrNameLst>
                                          <p:attrName>ppt_x</p:attrName>
                                          <p:attrName>ppt_y</p:attrName>
                                        </p:attrNameLst>
                                      </p:cBhvr>
                                      <p:rCtr x="0" y="-6591"/>
                                    </p:animMotion>
                                  </p:childTnLst>
                                </p:cTn>
                              </p:par>
                            </p:childTnLst>
                          </p:cTn>
                        </p:par>
                        <p:par>
                          <p:cTn id="122" fill="hold">
                            <p:stCondLst>
                              <p:cond delay="2000"/>
                            </p:stCondLst>
                            <p:childTnLst>
                              <p:par>
                                <p:cTn id="123" presetID="1" presetClass="entr" presetSubtype="0" fill="hold" grpId="0" nodeType="afterEffect">
                                  <p:stCondLst>
                                    <p:cond delay="0"/>
                                  </p:stCondLst>
                                  <p:childTnLst>
                                    <p:set>
                                      <p:cBhvr>
                                        <p:cTn id="124" dur="1" fill="hold">
                                          <p:stCondLst>
                                            <p:cond delay="0"/>
                                          </p:stCondLst>
                                        </p:cTn>
                                        <p:tgtEl>
                                          <p:spTgt spid="1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2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98"/>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3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3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39"/>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94"/>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95"/>
                                        </p:tgtEl>
                                        <p:attrNameLst>
                                          <p:attrName>style.visibility</p:attrName>
                                        </p:attrNameLst>
                                      </p:cBhvr>
                                      <p:to>
                                        <p:strVal val="hidden"/>
                                      </p:to>
                                    </p:set>
                                  </p:childTnLst>
                                </p:cTn>
                              </p:par>
                              <p:par>
                                <p:cTn id="147" presetID="19" presetClass="emph" presetSubtype="0" fill="hold" grpId="1" nodeType="withEffect">
                                  <p:stCondLst>
                                    <p:cond delay="0"/>
                                  </p:stCondLst>
                                  <p:childTnLst>
                                    <p:animClr clrSpc="rgb" dir="cw">
                                      <p:cBhvr override="childStyle">
                                        <p:cTn id="148" dur="500" fill="hold"/>
                                        <p:tgtEl>
                                          <p:spTgt spid="86"/>
                                        </p:tgtEl>
                                        <p:attrNameLst>
                                          <p:attrName>style.color</p:attrName>
                                        </p:attrNameLst>
                                      </p:cBhvr>
                                      <p:to>
                                        <a:schemeClr val="accent1"/>
                                      </p:to>
                                    </p:animClr>
                                    <p:animClr clrSpc="rgb" dir="cw">
                                      <p:cBhvr>
                                        <p:cTn id="149" dur="500" fill="hold"/>
                                        <p:tgtEl>
                                          <p:spTgt spid="86"/>
                                        </p:tgtEl>
                                        <p:attrNameLst>
                                          <p:attrName>fillcolor</p:attrName>
                                        </p:attrNameLst>
                                      </p:cBhvr>
                                      <p:to>
                                        <a:schemeClr val="accent1"/>
                                      </p:to>
                                    </p:animClr>
                                    <p:set>
                                      <p:cBhvr>
                                        <p:cTn id="150" dur="500" fill="hold"/>
                                        <p:tgtEl>
                                          <p:spTgt spid="86"/>
                                        </p:tgtEl>
                                        <p:attrNameLst>
                                          <p:attrName>fill.type</p:attrName>
                                        </p:attrNameLst>
                                      </p:cBhvr>
                                      <p:to>
                                        <p:strVal val="solid"/>
                                      </p:to>
                                    </p:set>
                                    <p:set>
                                      <p:cBhvr>
                                        <p:cTn id="151" dur="500" fill="hold"/>
                                        <p:tgtEl>
                                          <p:spTgt spid="86"/>
                                        </p:tgtEl>
                                        <p:attrNameLst>
                                          <p:attrName>fill.on</p:attrName>
                                        </p:attrNameLst>
                                      </p:cBhvr>
                                      <p:to>
                                        <p:strVal val="true"/>
                                      </p:to>
                                    </p:set>
                                  </p:childTnLst>
                                </p:cTn>
                              </p:par>
                              <p:par>
                                <p:cTn id="152" presetID="3" presetClass="emph" presetSubtype="2" fill="hold" grpId="1" nodeType="withEffect">
                                  <p:stCondLst>
                                    <p:cond delay="0"/>
                                  </p:stCondLst>
                                  <p:childTnLst>
                                    <p:animClr clrSpc="rgb" dir="cw">
                                      <p:cBhvr override="childStyle">
                                        <p:cTn id="153" dur="2000" fill="hold"/>
                                        <p:tgtEl>
                                          <p:spTgt spid="90"/>
                                        </p:tgtEl>
                                        <p:attrNameLst>
                                          <p:attrName>style.color</p:attrName>
                                        </p:attrNameLst>
                                      </p:cBhvr>
                                      <p:to>
                                        <a:schemeClr val="bg1"/>
                                      </p:to>
                                    </p:animClr>
                                  </p:childTnLst>
                                </p:cTn>
                              </p:par>
                              <p:par>
                                <p:cTn id="154" presetID="1" presetClass="entr" presetSubtype="0" fill="hold" grpId="0" nodeType="withEffect">
                                  <p:stCondLst>
                                    <p:cond delay="0"/>
                                  </p:stCondLst>
                                  <p:childTnLst>
                                    <p:set>
                                      <p:cBhvr>
                                        <p:cTn id="155" dur="1" fill="hold">
                                          <p:stCondLst>
                                            <p:cond delay="0"/>
                                          </p:stCondLst>
                                        </p:cTn>
                                        <p:tgtEl>
                                          <p:spTgt spid="9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96"/>
                                        </p:tgtEl>
                                        <p:attrNameLst>
                                          <p:attrName>style.visibility</p:attrName>
                                        </p:attrNameLst>
                                      </p:cBhvr>
                                      <p:to>
                                        <p:strVal val="hidden"/>
                                      </p:to>
                                    </p:set>
                                  </p:childTnLst>
                                </p:cTn>
                              </p:par>
                              <p:par>
                                <p:cTn id="160" presetID="1" presetClass="entr" presetSubtype="0" fill="hold" grpId="0" nodeType="withEffect">
                                  <p:stCondLst>
                                    <p:cond delay="0"/>
                                  </p:stCondLst>
                                  <p:childTnLst>
                                    <p:set>
                                      <p:cBhvr>
                                        <p:cTn id="161" dur="1" fill="hold">
                                          <p:stCondLst>
                                            <p:cond delay="0"/>
                                          </p:stCondLst>
                                        </p:cTn>
                                        <p:tgtEl>
                                          <p:spTgt spid="101"/>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2" nodeType="clickEffect">
                                  <p:stCondLst>
                                    <p:cond delay="0"/>
                                  </p:stCondLst>
                                  <p:childTnLst>
                                    <p:set>
                                      <p:cBhvr>
                                        <p:cTn id="165" dur="1" fill="hold">
                                          <p:stCondLst>
                                            <p:cond delay="0"/>
                                          </p:stCondLst>
                                        </p:cTn>
                                        <p:tgtEl>
                                          <p:spTgt spid="101"/>
                                        </p:tgtEl>
                                        <p:attrNameLst>
                                          <p:attrName>style.visibility</p:attrName>
                                        </p:attrNameLst>
                                      </p:cBhvr>
                                      <p:to>
                                        <p:strVal val="hidden"/>
                                      </p:to>
                                    </p:set>
                                  </p:childTnLst>
                                </p:cTn>
                              </p:par>
                              <p:par>
                                <p:cTn id="166" presetID="1" presetClass="entr" presetSubtype="0" fill="hold" grpId="0" nodeType="withEffect">
                                  <p:stCondLst>
                                    <p:cond delay="0"/>
                                  </p:stCondLst>
                                  <p:childTnLst>
                                    <p:set>
                                      <p:cBhvr>
                                        <p:cTn id="167" dur="1" fill="hold">
                                          <p:stCondLst>
                                            <p:cond delay="0"/>
                                          </p:stCondLst>
                                        </p:cTn>
                                        <p:tgtEl>
                                          <p:spTgt spid="131"/>
                                        </p:tgtEl>
                                        <p:attrNameLst>
                                          <p:attrName>style.visibility</p:attrName>
                                        </p:attrNameLst>
                                      </p:cBhvr>
                                      <p:to>
                                        <p:strVal val="visible"/>
                                      </p:to>
                                    </p:set>
                                  </p:childTnLst>
                                </p:cTn>
                              </p:par>
                              <p:par>
                                <p:cTn id="168" presetID="7" presetClass="emph" presetSubtype="2" fill="hold" nodeType="withEffect">
                                  <p:stCondLst>
                                    <p:cond delay="0"/>
                                  </p:stCondLst>
                                  <p:childTnLst>
                                    <p:animClr clrSpc="rgb" dir="cw">
                                      <p:cBhvr>
                                        <p:cTn id="169" dur="2000" fill="hold"/>
                                        <p:tgtEl>
                                          <p:spTgt spid="85"/>
                                        </p:tgtEl>
                                        <p:attrNameLst>
                                          <p:attrName>stroke.color</p:attrName>
                                        </p:attrNameLst>
                                      </p:cBhvr>
                                      <p:to>
                                        <a:srgbClr val="B2B2B2"/>
                                      </p:to>
                                    </p:animClr>
                                    <p:set>
                                      <p:cBhvr>
                                        <p:cTn id="170" dur="2000" fill="hold"/>
                                        <p:tgtEl>
                                          <p:spTgt spid="85"/>
                                        </p:tgtEl>
                                        <p:attrNameLst>
                                          <p:attrName>stroke.on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31"/>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99"/>
                                        </p:tgtEl>
                                        <p:attrNameLst>
                                          <p:attrName>style.visibility</p:attrName>
                                        </p:attrNameLst>
                                      </p:cBhvr>
                                      <p:to>
                                        <p:strVal val="visible"/>
                                      </p:to>
                                    </p:set>
                                  </p:childTnLst>
                                </p:cTn>
                              </p:par>
                              <p:par>
                                <p:cTn id="177" presetID="7" presetClass="emph" presetSubtype="2" fill="hold" nodeType="withEffect">
                                  <p:stCondLst>
                                    <p:cond delay="0"/>
                                  </p:stCondLst>
                                  <p:childTnLst>
                                    <p:animClr clrSpc="rgb" dir="cw">
                                      <p:cBhvr>
                                        <p:cTn id="178" dur="2000" fill="hold"/>
                                        <p:tgtEl>
                                          <p:spTgt spid="85"/>
                                        </p:tgtEl>
                                        <p:attrNameLst>
                                          <p:attrName>stroke.color</p:attrName>
                                        </p:attrNameLst>
                                      </p:cBhvr>
                                      <p:to>
                                        <a:srgbClr val="FF0000"/>
                                      </p:to>
                                    </p:animClr>
                                    <p:set>
                                      <p:cBhvr>
                                        <p:cTn id="179" dur="2000" fill="hold"/>
                                        <p:tgtEl>
                                          <p:spTgt spid="85"/>
                                        </p:tgtEl>
                                        <p:attrNameLst>
                                          <p:attrName>stroke.on</p:attrName>
                                        </p:attrNameLst>
                                      </p:cBhvr>
                                      <p:to>
                                        <p:strVal val="true"/>
                                      </p:to>
                                    </p:set>
                                  </p:childTnLst>
                                </p:cTn>
                              </p:par>
                              <p:par>
                                <p:cTn id="180" presetID="3" presetClass="emph" presetSubtype="2" fill="hold" grpId="2" nodeType="withEffect">
                                  <p:stCondLst>
                                    <p:cond delay="0"/>
                                  </p:stCondLst>
                                  <p:childTnLst>
                                    <p:animClr clrSpc="rgb" dir="cw">
                                      <p:cBhvr override="childStyle">
                                        <p:cTn id="181" dur="2000" fill="hold"/>
                                        <p:tgtEl>
                                          <p:spTgt spid="104"/>
                                        </p:tgtEl>
                                        <p:attrNameLst>
                                          <p:attrName>style.color</p:attrName>
                                        </p:attrNameLst>
                                      </p:cBhvr>
                                      <p:to>
                                        <a:schemeClr val="bg1"/>
                                      </p:to>
                                    </p:animClr>
                                  </p:childTnLst>
                                </p:cTn>
                              </p:par>
                              <p:par>
                                <p:cTn id="182" presetID="19" presetClass="emph" presetSubtype="0" fill="hold" grpId="2" nodeType="withEffect">
                                  <p:stCondLst>
                                    <p:cond delay="0"/>
                                  </p:stCondLst>
                                  <p:childTnLst>
                                    <p:animClr clrSpc="rgb" dir="cw">
                                      <p:cBhvr override="childStyle">
                                        <p:cTn id="183" dur="500" fill="hold"/>
                                        <p:tgtEl>
                                          <p:spTgt spid="85"/>
                                        </p:tgtEl>
                                        <p:attrNameLst>
                                          <p:attrName>style.color</p:attrName>
                                        </p:attrNameLst>
                                      </p:cBhvr>
                                      <p:to>
                                        <a:schemeClr val="accent1"/>
                                      </p:to>
                                    </p:animClr>
                                    <p:animClr clrSpc="rgb" dir="cw">
                                      <p:cBhvr>
                                        <p:cTn id="184" dur="500" fill="hold"/>
                                        <p:tgtEl>
                                          <p:spTgt spid="85"/>
                                        </p:tgtEl>
                                        <p:attrNameLst>
                                          <p:attrName>fillcolor</p:attrName>
                                        </p:attrNameLst>
                                      </p:cBhvr>
                                      <p:to>
                                        <a:schemeClr val="accent1"/>
                                      </p:to>
                                    </p:animClr>
                                    <p:set>
                                      <p:cBhvr>
                                        <p:cTn id="185" dur="500" fill="hold"/>
                                        <p:tgtEl>
                                          <p:spTgt spid="85"/>
                                        </p:tgtEl>
                                        <p:attrNameLst>
                                          <p:attrName>fill.type</p:attrName>
                                        </p:attrNameLst>
                                      </p:cBhvr>
                                      <p:to>
                                        <p:strVal val="solid"/>
                                      </p:to>
                                    </p:set>
                                    <p:set>
                                      <p:cBhvr>
                                        <p:cTn id="186" dur="500" fill="hold"/>
                                        <p:tgtEl>
                                          <p:spTgt spid="85"/>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99"/>
                                        </p:tgtEl>
                                        <p:attrNameLst>
                                          <p:attrName>style.visibility</p:attrName>
                                        </p:attrNameLst>
                                      </p:cBhvr>
                                      <p:to>
                                        <p:strVal val="hidden"/>
                                      </p:to>
                                    </p:set>
                                  </p:childTnLst>
                                </p:cTn>
                              </p:par>
                              <p:par>
                                <p:cTn id="191" presetID="1" presetClass="entr" presetSubtype="0" fill="hold" grpId="0" nodeType="withEffect">
                                  <p:stCondLst>
                                    <p:cond delay="0"/>
                                  </p:stCondLst>
                                  <p:childTnLst>
                                    <p:set>
                                      <p:cBhvr>
                                        <p:cTn id="192" dur="1" fill="hold">
                                          <p:stCondLst>
                                            <p:cond delay="0"/>
                                          </p:stCondLst>
                                        </p:cTn>
                                        <p:tgtEl>
                                          <p:spTgt spid="117"/>
                                        </p:tgtEl>
                                        <p:attrNameLst>
                                          <p:attrName>style.visibility</p:attrName>
                                        </p:attrNameLst>
                                      </p:cBhvr>
                                      <p:to>
                                        <p:strVal val="visible"/>
                                      </p:to>
                                    </p:set>
                                  </p:childTnLst>
                                </p:cTn>
                              </p:par>
                              <p:par>
                                <p:cTn id="193" presetID="7" presetClass="emph" presetSubtype="2" fill="hold" nodeType="withEffect">
                                  <p:stCondLst>
                                    <p:cond delay="0"/>
                                  </p:stCondLst>
                                  <p:childTnLst>
                                    <p:animClr clrSpc="rgb" dir="cw">
                                      <p:cBhvr>
                                        <p:cTn id="194" dur="2000" fill="hold"/>
                                        <p:tgtEl>
                                          <p:spTgt spid="87"/>
                                        </p:tgtEl>
                                        <p:attrNameLst>
                                          <p:attrName>stroke.color</p:attrName>
                                        </p:attrNameLst>
                                      </p:cBhvr>
                                      <p:to>
                                        <a:srgbClr val="FF0000"/>
                                      </p:to>
                                    </p:animClr>
                                    <p:set>
                                      <p:cBhvr>
                                        <p:cTn id="195" dur="2000" fill="hold"/>
                                        <p:tgtEl>
                                          <p:spTgt spid="87"/>
                                        </p:tgtEl>
                                        <p:attrNameLst>
                                          <p:attrName>stroke.on</p:attrName>
                                        </p:attrNameLst>
                                      </p:cBhvr>
                                      <p:to>
                                        <p:strVal val="true"/>
                                      </p:to>
                                    </p:set>
                                  </p:childTnLst>
                                </p:cTn>
                              </p:par>
                              <p:par>
                                <p:cTn id="196" presetID="19" presetClass="emph" presetSubtype="0" fill="hold" grpId="2" nodeType="withEffect">
                                  <p:stCondLst>
                                    <p:cond delay="0"/>
                                  </p:stCondLst>
                                  <p:childTnLst>
                                    <p:animClr clrSpc="rgb" dir="cw">
                                      <p:cBhvr override="childStyle">
                                        <p:cTn id="197" dur="500" fill="hold"/>
                                        <p:tgtEl>
                                          <p:spTgt spid="87"/>
                                        </p:tgtEl>
                                        <p:attrNameLst>
                                          <p:attrName>style.color</p:attrName>
                                        </p:attrNameLst>
                                      </p:cBhvr>
                                      <p:to>
                                        <a:schemeClr val="accent1"/>
                                      </p:to>
                                    </p:animClr>
                                    <p:animClr clrSpc="rgb" dir="cw">
                                      <p:cBhvr>
                                        <p:cTn id="198" dur="500" fill="hold"/>
                                        <p:tgtEl>
                                          <p:spTgt spid="87"/>
                                        </p:tgtEl>
                                        <p:attrNameLst>
                                          <p:attrName>fillcolor</p:attrName>
                                        </p:attrNameLst>
                                      </p:cBhvr>
                                      <p:to>
                                        <a:schemeClr val="accent1"/>
                                      </p:to>
                                    </p:animClr>
                                    <p:set>
                                      <p:cBhvr>
                                        <p:cTn id="199" dur="500" fill="hold"/>
                                        <p:tgtEl>
                                          <p:spTgt spid="87"/>
                                        </p:tgtEl>
                                        <p:attrNameLst>
                                          <p:attrName>fill.type</p:attrName>
                                        </p:attrNameLst>
                                      </p:cBhvr>
                                      <p:to>
                                        <p:strVal val="solid"/>
                                      </p:to>
                                    </p:set>
                                    <p:set>
                                      <p:cBhvr>
                                        <p:cTn id="200" dur="500" fill="hold"/>
                                        <p:tgtEl>
                                          <p:spTgt spid="87"/>
                                        </p:tgtEl>
                                        <p:attrNameLst>
                                          <p:attrName>fill.on</p:attrName>
                                        </p:attrNameLst>
                                      </p:cBhvr>
                                      <p:to>
                                        <p:strVal val="true"/>
                                      </p:to>
                                    </p:set>
                                  </p:childTnLst>
                                </p:cTn>
                              </p:par>
                              <p:par>
                                <p:cTn id="201" presetID="3" presetClass="emph" presetSubtype="2" fill="hold" grpId="2" nodeType="withEffect">
                                  <p:stCondLst>
                                    <p:cond delay="0"/>
                                  </p:stCondLst>
                                  <p:childTnLst>
                                    <p:animClr clrSpc="rgb" dir="cw">
                                      <p:cBhvr override="childStyle">
                                        <p:cTn id="202" dur="2000" fill="hold"/>
                                        <p:tgtEl>
                                          <p:spTgt spid="91"/>
                                        </p:tgtEl>
                                        <p:attrNameLst>
                                          <p:attrName>style.color</p:attrName>
                                        </p:attrNameLst>
                                      </p:cBhvr>
                                      <p:to>
                                        <a:schemeClr val="bg1"/>
                                      </p:to>
                                    </p:animClr>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117"/>
                                        </p:tgtEl>
                                        <p:attrNameLst>
                                          <p:attrName>style.visibility</p:attrName>
                                        </p:attrNameLst>
                                      </p:cBhvr>
                                      <p:to>
                                        <p:strVal val="hidden"/>
                                      </p:to>
                                    </p:set>
                                  </p:childTnLst>
                                </p:cTn>
                              </p:par>
                              <p:par>
                                <p:cTn id="207" presetID="1" presetClass="exit" presetSubtype="0" fill="hold" grpId="2" nodeType="withEffect">
                                  <p:stCondLst>
                                    <p:cond delay="0"/>
                                  </p:stCondLst>
                                  <p:childTnLst>
                                    <p:set>
                                      <p:cBhvr>
                                        <p:cTn id="208" dur="1" fill="hold">
                                          <p:stCondLst>
                                            <p:cond delay="0"/>
                                          </p:stCondLst>
                                        </p:cTn>
                                        <p:tgtEl>
                                          <p:spTgt spid="128"/>
                                        </p:tgtEl>
                                        <p:attrNameLst>
                                          <p:attrName>style.visibility</p:attrName>
                                        </p:attrNameLst>
                                      </p:cBhvr>
                                      <p:to>
                                        <p:strVal val="hidden"/>
                                      </p:to>
                                    </p:set>
                                  </p:childTnLst>
                                </p:cTn>
                              </p:par>
                              <p:par>
                                <p:cTn id="209" presetID="1" presetClass="exit" presetSubtype="0" fill="hold" grpId="3" nodeType="withEffect">
                                  <p:stCondLst>
                                    <p:cond delay="0"/>
                                  </p:stCondLst>
                                  <p:childTnLst>
                                    <p:set>
                                      <p:cBhvr>
                                        <p:cTn id="210" dur="1" fill="hold">
                                          <p:stCondLst>
                                            <p:cond delay="0"/>
                                          </p:stCondLst>
                                        </p:cTn>
                                        <p:tgtEl>
                                          <p:spTgt spid="87"/>
                                        </p:tgtEl>
                                        <p:attrNameLst>
                                          <p:attrName>style.visibility</p:attrName>
                                        </p:attrNameLst>
                                      </p:cBhvr>
                                      <p:to>
                                        <p:strVal val="hidden"/>
                                      </p:to>
                                    </p:set>
                                  </p:childTnLst>
                                </p:cTn>
                              </p:par>
                              <p:par>
                                <p:cTn id="211" presetID="1" presetClass="exit" presetSubtype="0" fill="hold" grpId="3" nodeType="withEffect">
                                  <p:stCondLst>
                                    <p:cond delay="0"/>
                                  </p:stCondLst>
                                  <p:childTnLst>
                                    <p:set>
                                      <p:cBhvr>
                                        <p:cTn id="212" dur="1" fill="hold">
                                          <p:stCondLst>
                                            <p:cond delay="0"/>
                                          </p:stCondLst>
                                        </p:cTn>
                                        <p:tgtEl>
                                          <p:spTgt spid="91"/>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120"/>
                                        </p:tgtEl>
                                        <p:attrNameLst>
                                          <p:attrName>style.visibility</p:attrName>
                                        </p:attrNameLst>
                                      </p:cBhvr>
                                      <p:to>
                                        <p:strVal val="hidden"/>
                                      </p:to>
                                    </p:set>
                                  </p:childTnLst>
                                </p:cTn>
                              </p:par>
                              <p:par>
                                <p:cTn id="215" presetID="1" presetClass="exit" presetSubtype="0" fill="hold" grpId="2" nodeType="withEffect">
                                  <p:stCondLst>
                                    <p:cond delay="0"/>
                                  </p:stCondLst>
                                  <p:childTnLst>
                                    <p:set>
                                      <p:cBhvr>
                                        <p:cTn id="216" dur="1" fill="hold">
                                          <p:stCondLst>
                                            <p:cond delay="0"/>
                                          </p:stCondLst>
                                        </p:cTn>
                                        <p:tgtEl>
                                          <p:spTgt spid="118"/>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137"/>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138"/>
                                        </p:tgtEl>
                                        <p:attrNameLst>
                                          <p:attrName>style.visibility</p:attrName>
                                        </p:attrNameLst>
                                      </p:cBhvr>
                                      <p:to>
                                        <p:strVal val="hidden"/>
                                      </p:to>
                                    </p:set>
                                  </p:childTnLst>
                                </p:cTn>
                              </p:par>
                              <p:par>
                                <p:cTn id="221" presetID="1" presetClass="exit" presetSubtype="0" fill="hold" grpId="3" nodeType="withEffect">
                                  <p:stCondLst>
                                    <p:cond delay="0"/>
                                  </p:stCondLst>
                                  <p:childTnLst>
                                    <p:set>
                                      <p:cBhvr>
                                        <p:cTn id="222" dur="1" fill="hold">
                                          <p:stCondLst>
                                            <p:cond delay="0"/>
                                          </p:stCondLst>
                                        </p:cTn>
                                        <p:tgtEl>
                                          <p:spTgt spid="85"/>
                                        </p:tgtEl>
                                        <p:attrNameLst>
                                          <p:attrName>style.visibility</p:attrName>
                                        </p:attrNameLst>
                                      </p:cBhvr>
                                      <p:to>
                                        <p:strVal val="hidden"/>
                                      </p:to>
                                    </p:set>
                                  </p:childTnLst>
                                </p:cTn>
                              </p:par>
                              <p:par>
                                <p:cTn id="223" presetID="1" presetClass="exit" presetSubtype="0" fill="hold" grpId="3" nodeType="withEffect">
                                  <p:stCondLst>
                                    <p:cond delay="0"/>
                                  </p:stCondLst>
                                  <p:childTnLst>
                                    <p:set>
                                      <p:cBhvr>
                                        <p:cTn id="224" dur="1" fill="hold">
                                          <p:stCondLst>
                                            <p:cond delay="0"/>
                                          </p:stCondLst>
                                        </p:cTn>
                                        <p:tgtEl>
                                          <p:spTgt spid="104"/>
                                        </p:tgtEl>
                                        <p:attrNameLst>
                                          <p:attrName>style.visibility</p:attrName>
                                        </p:attrNameLst>
                                      </p:cBhvr>
                                      <p:to>
                                        <p:strVal val="hidden"/>
                                      </p:to>
                                    </p:set>
                                  </p:childTnLst>
                                </p:cTn>
                              </p:par>
                              <p:par>
                                <p:cTn id="225" presetID="1" presetClass="exit" presetSubtype="0" fill="hold" grpId="2" nodeType="withEffect">
                                  <p:stCondLst>
                                    <p:cond delay="0"/>
                                  </p:stCondLst>
                                  <p:childTnLst>
                                    <p:set>
                                      <p:cBhvr>
                                        <p:cTn id="226" dur="1" fill="hold">
                                          <p:stCondLst>
                                            <p:cond delay="0"/>
                                          </p:stCondLst>
                                        </p:cTn>
                                        <p:tgtEl>
                                          <p:spTgt spid="90"/>
                                        </p:tgtEl>
                                        <p:attrNameLst>
                                          <p:attrName>style.visibility</p:attrName>
                                        </p:attrNameLst>
                                      </p:cBhvr>
                                      <p:to>
                                        <p:strVal val="hidden"/>
                                      </p:to>
                                    </p:set>
                                  </p:childTnLst>
                                </p:cTn>
                              </p:par>
                              <p:par>
                                <p:cTn id="227" presetID="1" presetClass="exit" presetSubtype="0" fill="hold" grpId="2" nodeType="withEffect">
                                  <p:stCondLst>
                                    <p:cond delay="0"/>
                                  </p:stCondLst>
                                  <p:childTnLst>
                                    <p:set>
                                      <p:cBhvr>
                                        <p:cTn id="228" dur="1" fill="hold">
                                          <p:stCondLst>
                                            <p:cond delay="0"/>
                                          </p:stCondLst>
                                        </p:cTn>
                                        <p:tgtEl>
                                          <p:spTgt spid="86"/>
                                        </p:tgtEl>
                                        <p:attrNameLst>
                                          <p:attrName>style.visibility</p:attrName>
                                        </p:attrNameLst>
                                      </p:cBhvr>
                                      <p:to>
                                        <p:strVal val="hidden"/>
                                      </p:to>
                                    </p:set>
                                  </p:childTnLst>
                                </p:cTn>
                              </p:par>
                              <p:par>
                                <p:cTn id="229" presetID="1" presetClass="exit" presetSubtype="0" fill="hold" grpId="2" nodeType="withEffect">
                                  <p:stCondLst>
                                    <p:cond delay="0"/>
                                  </p:stCondLst>
                                  <p:childTnLst>
                                    <p:set>
                                      <p:cBhvr>
                                        <p:cTn id="230" dur="1" fill="hold">
                                          <p:stCondLst>
                                            <p:cond delay="0"/>
                                          </p:stCondLst>
                                        </p:cTn>
                                        <p:tgtEl>
                                          <p:spTgt spid="97"/>
                                        </p:tgtEl>
                                        <p:attrNameLst>
                                          <p:attrName>style.visibility</p:attrName>
                                        </p:attrNameLst>
                                      </p:cBhvr>
                                      <p:to>
                                        <p:strVal val="hidden"/>
                                      </p:to>
                                    </p:set>
                                  </p:childTnLst>
                                </p:cTn>
                              </p:par>
                              <p:par>
                                <p:cTn id="231" presetID="1" presetClass="exit" presetSubtype="0" fill="hold" grpId="3" nodeType="withEffect">
                                  <p:stCondLst>
                                    <p:cond delay="0"/>
                                  </p:stCondLst>
                                  <p:childTnLst>
                                    <p:set>
                                      <p:cBhvr>
                                        <p:cTn id="232" dur="1" fill="hold">
                                          <p:stCondLst>
                                            <p:cond delay="0"/>
                                          </p:stCondLst>
                                        </p:cTn>
                                        <p:tgtEl>
                                          <p:spTgt spid="94"/>
                                        </p:tgtEl>
                                        <p:attrNameLst>
                                          <p:attrName>style.visibility</p:attrName>
                                        </p:attrNameLst>
                                      </p:cBhvr>
                                      <p:to>
                                        <p:strVal val="hidden"/>
                                      </p:to>
                                    </p:set>
                                  </p:childTnLst>
                                </p:cTn>
                              </p:par>
                              <p:par>
                                <p:cTn id="233" presetID="1" presetClass="exit" presetSubtype="0" fill="hold" grpId="2" nodeType="withEffect">
                                  <p:stCondLst>
                                    <p:cond delay="0"/>
                                  </p:stCondLst>
                                  <p:childTnLst>
                                    <p:set>
                                      <p:cBhvr>
                                        <p:cTn id="234" dur="1" fill="hold">
                                          <p:stCondLst>
                                            <p:cond delay="0"/>
                                          </p:stCondLst>
                                        </p:cTn>
                                        <p:tgtEl>
                                          <p:spTgt spid="95"/>
                                        </p:tgtEl>
                                        <p:attrNameLst>
                                          <p:attrName>style.visibility</p:attrName>
                                        </p:attrNameLst>
                                      </p:cBhvr>
                                      <p:to>
                                        <p:strVal val="hidden"/>
                                      </p:to>
                                    </p:set>
                                  </p:childTnLst>
                                </p:cTn>
                              </p:par>
                              <p:par>
                                <p:cTn id="235" presetID="1" presetClass="exit" presetSubtype="0" fill="hold" grpId="2" nodeType="withEffect">
                                  <p:stCondLst>
                                    <p:cond delay="0"/>
                                  </p:stCondLst>
                                  <p:childTnLst>
                                    <p:set>
                                      <p:cBhvr>
                                        <p:cTn id="236" dur="1" fill="hold">
                                          <p:stCondLst>
                                            <p:cond delay="0"/>
                                          </p:stCondLst>
                                        </p:cTn>
                                        <p:tgtEl>
                                          <p:spTgt spid="129"/>
                                        </p:tgtEl>
                                        <p:attrNameLst>
                                          <p:attrName>style.visibility</p:attrName>
                                        </p:attrNameLst>
                                      </p:cBhvr>
                                      <p:to>
                                        <p:strVal val="hidden"/>
                                      </p:to>
                                    </p:set>
                                  </p:childTnLst>
                                </p:cTn>
                              </p:par>
                              <p:par>
                                <p:cTn id="237" presetID="1" presetClass="exit" presetSubtype="0" fill="hold" grpId="2" nodeType="withEffect">
                                  <p:stCondLst>
                                    <p:cond delay="0"/>
                                  </p:stCondLst>
                                  <p:childTnLst>
                                    <p:set>
                                      <p:cBhvr>
                                        <p:cTn id="238" dur="1" fill="hold">
                                          <p:stCondLst>
                                            <p:cond delay="0"/>
                                          </p:stCondLst>
                                        </p:cTn>
                                        <p:tgtEl>
                                          <p:spTgt spid="103"/>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121"/>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122"/>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8"/>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125"/>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124"/>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126"/>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92"/>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93"/>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127"/>
                                        </p:tgtEl>
                                        <p:attrNameLst>
                                          <p:attrName>style.visibility</p:attrName>
                                        </p:attrNameLst>
                                      </p:cBhvr>
                                      <p:to>
                                        <p:strVal val="hidden"/>
                                      </p:to>
                                    </p:set>
                                  </p:childTnLst>
                                </p:cTn>
                              </p:par>
                              <p:par>
                                <p:cTn id="257" presetID="1" presetClass="exit" presetSubtype="0" fill="hold" grpId="2" nodeType="withEffect">
                                  <p:stCondLst>
                                    <p:cond delay="0"/>
                                  </p:stCondLst>
                                  <p:childTnLst>
                                    <p:set>
                                      <p:cBhvr>
                                        <p:cTn id="258" dur="1" fill="hold">
                                          <p:stCondLst>
                                            <p:cond delay="0"/>
                                          </p:stCondLst>
                                        </p:cTn>
                                        <p:tgtEl>
                                          <p:spTgt spid="98"/>
                                        </p:tgtEl>
                                        <p:attrNameLst>
                                          <p:attrName>style.visibility</p:attrName>
                                        </p:attrNameLst>
                                      </p:cBhvr>
                                      <p:to>
                                        <p:strVal val="hidden"/>
                                      </p:to>
                                    </p:set>
                                  </p:childTnLst>
                                </p:cTn>
                              </p:par>
                              <p:par>
                                <p:cTn id="259" presetID="1" presetClass="exit" presetSubtype="0" fill="hold" grpId="2" nodeType="withEffect">
                                  <p:stCondLst>
                                    <p:cond delay="0"/>
                                  </p:stCondLst>
                                  <p:childTnLst>
                                    <p:set>
                                      <p:cBhvr>
                                        <p:cTn id="260" dur="1" fill="hold">
                                          <p:stCondLst>
                                            <p:cond delay="0"/>
                                          </p:stCondLst>
                                        </p:cTn>
                                        <p:tgtEl>
                                          <p:spTgt spid="139"/>
                                        </p:tgtEl>
                                        <p:attrNameLst>
                                          <p:attrName>style.visibility</p:attrName>
                                        </p:attrNameLst>
                                      </p:cBhvr>
                                      <p:to>
                                        <p:strVal val="hidden"/>
                                      </p:to>
                                    </p:set>
                                  </p:childTnLst>
                                </p:cTn>
                              </p:par>
                              <p:par>
                                <p:cTn id="261" presetID="1" presetClass="exit" presetSubtype="0" fill="hold" grpId="2" nodeType="withEffect">
                                  <p:stCondLst>
                                    <p:cond delay="0"/>
                                  </p:stCondLst>
                                  <p:childTnLst>
                                    <p:set>
                                      <p:cBhvr>
                                        <p:cTn id="262" dur="1" fill="hold">
                                          <p:stCondLst>
                                            <p:cond delay="0"/>
                                          </p:stCondLst>
                                        </p:cTn>
                                        <p:tgtEl>
                                          <p:spTgt spid="37"/>
                                        </p:tgtEl>
                                        <p:attrNameLst>
                                          <p:attrName>style.visibility</p:attrName>
                                        </p:attrNameLst>
                                      </p:cBhvr>
                                      <p:to>
                                        <p:strVal val="hidden"/>
                                      </p:to>
                                    </p:set>
                                  </p:childTnLst>
                                </p:cTn>
                              </p:par>
                              <p:par>
                                <p:cTn id="263" presetID="1" presetClass="exit" presetSubtype="0" fill="hold" grpId="2" nodeType="withEffect">
                                  <p:stCondLst>
                                    <p:cond delay="0"/>
                                  </p:stCondLst>
                                  <p:childTnLst>
                                    <p:set>
                                      <p:cBhvr>
                                        <p:cTn id="264" dur="1" fill="hold">
                                          <p:stCondLst>
                                            <p:cond delay="0"/>
                                          </p:stCondLst>
                                        </p:cTn>
                                        <p:tgtEl>
                                          <p:spTgt spid="96"/>
                                        </p:tgtEl>
                                        <p:attrNameLst>
                                          <p:attrName>style.visibility</p:attrName>
                                        </p:attrNameLst>
                                      </p:cBhvr>
                                      <p:to>
                                        <p:strVal val="hidden"/>
                                      </p:to>
                                    </p:set>
                                  </p:childTnLst>
                                </p:cTn>
                              </p:par>
                              <p:par>
                                <p:cTn id="265" presetID="1" presetClass="exit" presetSubtype="0" fill="hold" grpId="3" nodeType="withEffect">
                                  <p:stCondLst>
                                    <p:cond delay="0"/>
                                  </p:stCondLst>
                                  <p:childTnLst>
                                    <p:set>
                                      <p:cBhvr>
                                        <p:cTn id="266" dur="1" fill="hold">
                                          <p:stCondLst>
                                            <p:cond delay="0"/>
                                          </p:stCondLst>
                                        </p:cTn>
                                        <p:tgtEl>
                                          <p:spTgt spid="101"/>
                                        </p:tgtEl>
                                        <p:attrNameLst>
                                          <p:attrName>style.visibility</p:attrName>
                                        </p:attrNameLst>
                                      </p:cBhvr>
                                      <p:to>
                                        <p:strVal val="hidden"/>
                                      </p:to>
                                    </p:set>
                                  </p:childTnLst>
                                </p:cTn>
                              </p:par>
                              <p:par>
                                <p:cTn id="267" presetID="1" presetClass="exit" presetSubtype="0" fill="hold" grpId="2" nodeType="withEffect">
                                  <p:stCondLst>
                                    <p:cond delay="0"/>
                                  </p:stCondLst>
                                  <p:childTnLst>
                                    <p:set>
                                      <p:cBhvr>
                                        <p:cTn id="268" dur="1" fill="hold">
                                          <p:stCondLst>
                                            <p:cond delay="0"/>
                                          </p:stCondLst>
                                        </p:cTn>
                                        <p:tgtEl>
                                          <p:spTgt spid="131"/>
                                        </p:tgtEl>
                                        <p:attrNameLst>
                                          <p:attrName>style.visibility</p:attrName>
                                        </p:attrNameLst>
                                      </p:cBhvr>
                                      <p:to>
                                        <p:strVal val="hidden"/>
                                      </p:to>
                                    </p:set>
                                  </p:childTnLst>
                                </p:cTn>
                              </p:par>
                              <p:par>
                                <p:cTn id="269" presetID="1" presetClass="exit" presetSubtype="0" fill="hold" grpId="2" nodeType="withEffect">
                                  <p:stCondLst>
                                    <p:cond delay="0"/>
                                  </p:stCondLst>
                                  <p:childTnLst>
                                    <p:set>
                                      <p:cBhvr>
                                        <p:cTn id="270" dur="1" fill="hold">
                                          <p:stCondLst>
                                            <p:cond delay="0"/>
                                          </p:stCondLst>
                                        </p:cTn>
                                        <p:tgtEl>
                                          <p:spTgt spid="99"/>
                                        </p:tgtEl>
                                        <p:attrNameLst>
                                          <p:attrName>style.visibility</p:attrName>
                                        </p:attrNameLst>
                                      </p:cBhvr>
                                      <p:to>
                                        <p:strVal val="hidden"/>
                                      </p:to>
                                    </p:set>
                                  </p:childTnLst>
                                </p:cTn>
                              </p:par>
                              <p:par>
                                <p:cTn id="271" presetID="1" presetClass="exit" presetSubtype="0" fill="hold" grpId="2" nodeType="withEffect">
                                  <p:stCondLst>
                                    <p:cond delay="0"/>
                                  </p:stCondLst>
                                  <p:childTnLst>
                                    <p:set>
                                      <p:cBhvr>
                                        <p:cTn id="272" dur="1" fill="hold">
                                          <p:stCondLst>
                                            <p:cond delay="0"/>
                                          </p:stCondLst>
                                        </p:cTn>
                                        <p:tgtEl>
                                          <p:spTgt spid="117"/>
                                        </p:tgtEl>
                                        <p:attrNameLst>
                                          <p:attrName>style.visibility</p:attrName>
                                        </p:attrNameLst>
                                      </p:cBhvr>
                                      <p:to>
                                        <p:strVal val="hidden"/>
                                      </p:to>
                                    </p:set>
                                  </p:childTnLst>
                                </p:cTn>
                              </p:par>
                              <p:par>
                                <p:cTn id="273" presetID="1" presetClass="entr" presetSubtype="0" fill="hold" grpId="0" nodeType="withEffect">
                                  <p:stCondLst>
                                    <p:cond delay="0"/>
                                  </p:stCondLst>
                                  <p:childTnLst>
                                    <p:set>
                                      <p:cBhvr>
                                        <p:cTn id="274" dur="1" fill="hold">
                                          <p:stCondLst>
                                            <p:cond delay="0"/>
                                          </p:stCondLst>
                                        </p:cTn>
                                        <p:tgtEl>
                                          <p:spTgt spid="14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7" grpId="2" animBg="1"/>
      <p:bldP spid="86" grpId="0" animBg="1"/>
      <p:bldP spid="86" grpId="1" animBg="1"/>
      <p:bldP spid="86" grpId="2" animBg="1"/>
      <p:bldP spid="90" grpId="0"/>
      <p:bldP spid="90" grpId="1"/>
      <p:bldP spid="90" grpId="2"/>
      <p:bldP spid="87" grpId="0" animBg="1"/>
      <p:bldP spid="87" grpId="1" animBg="1"/>
      <p:bldP spid="87" grpId="2" animBg="1"/>
      <p:bldP spid="87" grpId="3" animBg="1"/>
      <p:bldP spid="91" grpId="0"/>
      <p:bldP spid="91" grpId="1"/>
      <p:bldP spid="91" grpId="2"/>
      <p:bldP spid="91" grpId="3"/>
      <p:bldP spid="93" grpId="0"/>
      <p:bldP spid="93" grpId="1"/>
      <p:bldP spid="94" grpId="0" animBg="1"/>
      <p:bldP spid="94" grpId="1" animBg="1"/>
      <p:bldP spid="94" grpId="2" animBg="1"/>
      <p:bldP spid="94" grpId="3" animBg="1"/>
      <p:bldP spid="95" grpId="0" animBg="1"/>
      <p:bldP spid="95" grpId="1" animBg="1"/>
      <p:bldP spid="95" grpId="2" animBg="1"/>
      <p:bldP spid="96" grpId="0" animBg="1"/>
      <p:bldP spid="96" grpId="1" animBg="1"/>
      <p:bldP spid="96" grpId="2" animBg="1"/>
      <p:bldP spid="98" grpId="0" animBg="1"/>
      <p:bldP spid="98" grpId="1" animBg="1"/>
      <p:bldP spid="98" grpId="2" animBg="1"/>
      <p:bldP spid="101" grpId="0" animBg="1"/>
      <p:bldP spid="101" grpId="2" animBg="1"/>
      <p:bldP spid="101" grpId="3" animBg="1"/>
      <p:bldP spid="103" grpId="0" animBg="1"/>
      <p:bldP spid="103" grpId="1" animBg="1"/>
      <p:bldP spid="103" grpId="2" animBg="1"/>
      <p:bldP spid="85" grpId="0" animBg="1"/>
      <p:bldP spid="85" grpId="1" animBg="1"/>
      <p:bldP spid="85" grpId="2" animBg="1"/>
      <p:bldP spid="85" grpId="3" animBg="1"/>
      <p:bldP spid="104" grpId="0"/>
      <p:bldP spid="104" grpId="1"/>
      <p:bldP spid="104" grpId="2"/>
      <p:bldP spid="104" grpId="3"/>
      <p:bldP spid="118" grpId="0" animBg="1"/>
      <p:bldP spid="118" grpId="1" animBg="1"/>
      <p:bldP spid="118" grpId="2" animBg="1"/>
      <p:bldP spid="28" grpId="0"/>
      <p:bldP spid="28" grpId="1"/>
      <p:bldP spid="121" grpId="0"/>
      <p:bldP spid="121" grpId="1"/>
      <p:bldP spid="122" grpId="0"/>
      <p:bldP spid="122" grpId="1"/>
      <p:bldP spid="127" grpId="0" animBg="1"/>
      <p:bldP spid="127" grpId="1" animBg="1"/>
      <p:bldP spid="127" grpId="2" animBg="1"/>
      <p:bldP spid="37" grpId="0" animBg="1"/>
      <p:bldP spid="37" grpId="1" animBg="1"/>
      <p:bldP spid="37" grpId="2" animBg="1"/>
      <p:bldP spid="99" grpId="0" animBg="1"/>
      <p:bldP spid="99" grpId="1" animBg="1"/>
      <p:bldP spid="99" grpId="2" animBg="1"/>
      <p:bldP spid="128" grpId="1"/>
      <p:bldP spid="128" grpId="2"/>
      <p:bldP spid="129" grpId="0" animBg="1"/>
      <p:bldP spid="129" grpId="1" animBg="1"/>
      <p:bldP spid="129" grpId="2" animBg="1"/>
      <p:bldP spid="97" grpId="0" animBg="1"/>
      <p:bldP spid="97" grpId="1" animBg="1"/>
      <p:bldP spid="97" grpId="2" animBg="1"/>
      <p:bldP spid="137" grpId="0"/>
      <p:bldP spid="137" grpId="1"/>
      <p:bldP spid="138" grpId="0"/>
      <p:bldP spid="138" grpId="1"/>
      <p:bldP spid="139" grpId="0"/>
      <p:bldP spid="139" grpId="1"/>
      <p:bldP spid="139" grpId="2"/>
      <p:bldP spid="131" grpId="0" animBg="1"/>
      <p:bldP spid="131" grpId="1" animBg="1"/>
      <p:bldP spid="131" grpId="2" animBg="1"/>
      <p:bldP spid="140" grpId="0" animBg="1"/>
      <p:bldP spid="141" grpId="0" animBg="1"/>
      <p:bldP spid="142" grpId="0"/>
      <p:bldP spid="142" grpId="1"/>
      <p:bldP spid="143" grpId="0" animBg="1"/>
      <p:bldP spid="143" grpId="1" animBg="1"/>
      <p:bldP spid="146" grpId="0" animBg="1"/>
      <p:bldP spid="14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Costs</a:t>
            </a:r>
            <a:endParaRPr lang="en-US" dirty="0"/>
          </a:p>
        </p:txBody>
      </p:sp>
      <p:sp>
        <p:nvSpPr>
          <p:cNvPr id="3" name="Content Placeholder 2"/>
          <p:cNvSpPr>
            <a:spLocks noGrp="1"/>
          </p:cNvSpPr>
          <p:nvPr>
            <p:ph idx="1"/>
          </p:nvPr>
        </p:nvSpPr>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dirty="0" smtClean="0"/>
              <a:t>Equipment activation and de-activation overheads</a:t>
            </a:r>
          </a:p>
          <a:p>
            <a:pPr lvl="1"/>
            <a:r>
              <a:rPr lang="en-US" dirty="0" smtClean="0"/>
              <a:t>E.g., Energy spent while resuming and sleeping</a:t>
            </a:r>
          </a:p>
          <a:p>
            <a:r>
              <a:rPr lang="en-US" dirty="0" smtClean="0"/>
              <a:t>Must consider transition costs while optimizing</a:t>
            </a:r>
          </a:p>
          <a:p>
            <a:r>
              <a:rPr lang="en-US" dirty="0" smtClean="0"/>
              <a:t>Relocate Energy Demand to Better Locations (RED-BL)</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9</a:t>
            </a:fld>
            <a:endParaRPr lang="en-US"/>
          </a:p>
        </p:txBody>
      </p:sp>
    </p:spTree>
    <p:extLst>
      <p:ext uri="{BB962C8B-B14F-4D97-AF65-F5344CB8AC3E}">
        <p14:creationId xmlns:p14="http://schemas.microsoft.com/office/powerpoint/2010/main" val="319254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5707</TotalTime>
  <Words>2876</Words>
  <Application>Microsoft Office PowerPoint</Application>
  <PresentationFormat>On-screen Show (4:3)</PresentationFormat>
  <Paragraphs>672</Paragraphs>
  <Slides>56</Slides>
  <Notes>13</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Cutting Electricity Cost For Service Provider Networks</vt:lpstr>
      <vt:lpstr>Agenda</vt:lpstr>
      <vt:lpstr>Background</vt:lpstr>
      <vt:lpstr>Network Scale</vt:lpstr>
      <vt:lpstr>Motivation</vt:lpstr>
      <vt:lpstr>Agenda</vt:lpstr>
      <vt:lpstr>Opportunity</vt:lpstr>
      <vt:lpstr>PowerPoint Presentation</vt:lpstr>
      <vt:lpstr>Transition Costs</vt:lpstr>
      <vt:lpstr>This Thesis</vt:lpstr>
      <vt:lpstr>Contributions</vt:lpstr>
      <vt:lpstr>Contributions</vt:lpstr>
      <vt:lpstr>Contributions</vt:lpstr>
      <vt:lpstr>Agenda</vt:lpstr>
      <vt:lpstr>Case Study – I : Background</vt:lpstr>
      <vt:lpstr>Problem Model</vt:lpstr>
      <vt:lpstr>Optimization Formulation</vt:lpstr>
      <vt:lpstr>Experimental Setup</vt:lpstr>
      <vt:lpstr>Comparison Benchmarks</vt:lpstr>
      <vt:lpstr>Cost Savings vs Over-provisioning</vt:lpstr>
      <vt:lpstr>Electricity Cost vs Transition Cost</vt:lpstr>
      <vt:lpstr>Granular (De)activation</vt:lpstr>
      <vt:lpstr>DVFS Instead of Deactivation</vt:lpstr>
      <vt:lpstr>Reserve Margin</vt:lpstr>
      <vt:lpstr>Summary – Case Study I</vt:lpstr>
      <vt:lpstr>Agenda</vt:lpstr>
      <vt:lpstr>Case Study II Cellular Networks</vt:lpstr>
      <vt:lpstr>Resource Pruning</vt:lpstr>
      <vt:lpstr>Does workload relocation help?</vt:lpstr>
      <vt:lpstr>Is Workload Relocation Possible?</vt:lpstr>
      <vt:lpstr>Drawing Parallels With Case Study I</vt:lpstr>
      <vt:lpstr>Optimization Formulation </vt:lpstr>
      <vt:lpstr>Complexity 1/2</vt:lpstr>
      <vt:lpstr>Complexity 2/2</vt:lpstr>
      <vt:lpstr>Experimental Setup</vt:lpstr>
      <vt:lpstr>BTS Power Consumption Models</vt:lpstr>
      <vt:lpstr>Results: Power-Saving Feature Only</vt:lpstr>
      <vt:lpstr>Results: Power-Saving + Handoff Absolute Energy Savings (%)</vt:lpstr>
      <vt:lpstr>Results: Power-Saving + Handoff Absolute Energy Savings (kWh)</vt:lpstr>
      <vt:lpstr>Effect of Granular Deactivation</vt:lpstr>
      <vt:lpstr>Effect of Late Deactivation</vt:lpstr>
      <vt:lpstr>A Randomized Algorithm</vt:lpstr>
      <vt:lpstr>Performance of Heuristic Algorithm</vt:lpstr>
      <vt:lpstr>Case Study II - Summary</vt:lpstr>
      <vt:lpstr>Agenda</vt:lpstr>
      <vt:lpstr>Conclusions</vt:lpstr>
      <vt:lpstr>Conclusions</vt:lpstr>
      <vt:lpstr>Conclusions</vt:lpstr>
      <vt:lpstr>Future Work</vt:lpstr>
      <vt:lpstr>Questions and Answers</vt:lpstr>
      <vt:lpstr>List of Papers</vt:lpstr>
      <vt:lpstr>Questions 1</vt:lpstr>
      <vt:lpstr>Question 2</vt:lpstr>
      <vt:lpstr>Question 3</vt:lpstr>
      <vt:lpstr>Question 4</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643</cp:revision>
  <dcterms:created xsi:type="dcterms:W3CDTF">2016-02-06T17:36:06Z</dcterms:created>
  <dcterms:modified xsi:type="dcterms:W3CDTF">2016-02-10T19:38:37Z</dcterms:modified>
</cp:coreProperties>
</file>